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58" r:id="rId6"/>
  </p:sldIdLst>
  <p:sldSz cx="7556500" cy="10693400"/>
  <p:notesSz cx="6858000" cy="9144000"/>
  <p:embeddedFontLst>
    <p:embeddedFont>
      <p:font typeface="Helvetica" panose="020B0604020202020204" pitchFamily="34" charset="0"/>
      <p:regular r:id="rId7"/>
      <p:bold r:id="rId8"/>
      <p:italic r:id="rId9"/>
      <p:boldItalic r:id="rId10"/>
    </p:embeddedFont>
    <p:embeddedFont>
      <p:font typeface="Source Sans Pro" panose="020B0503030403020204" pitchFamily="34" charset="0"/>
      <p:regular r:id="rId11"/>
      <p:bold r:id="rId12"/>
      <p:italic r:id="rId13"/>
      <p:boldItalic r:id="rId14"/>
    </p:embeddedFont>
    <p:embeddedFont>
      <p:font typeface="Trebuchet MS" panose="020B060302020202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98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00" d="100"/>
          <a:sy n="100" d="100"/>
        </p:scale>
        <p:origin x="10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forms.office.com/Pages/ResponsePage.aspx?id=wwKbEeKstEKPNgL1svSOdM0A2Yp05xpFjif6YQcGhv1UREFTVDVRRUw3RkhGU1ozU0lLWFVPSFFYSC4u" TargetMode="Externa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hyperlink" Target="https://www.btc.ac.uk/events/" TargetMode="External"/><Relationship Id="rId3" Type="http://schemas.openxmlformats.org/officeDocument/2006/relationships/hyperlink" Target="https://forms.office.com/e/k1GxVDZ27H" TargetMode="External"/><Relationship Id="rId7" Type="http://schemas.openxmlformats.org/officeDocument/2006/relationships/hyperlink" Target="https://www.weston.ac.uk/event/healthcare-academy" TargetMode="External"/><Relationship Id="rId2" Type="http://schemas.openxmlformats.org/officeDocument/2006/relationships/hyperlink" Target="mailto:careers@gordanoschool.org.uk" TargetMode="External"/><Relationship Id="rId1" Type="http://schemas.openxmlformats.org/officeDocument/2006/relationships/slideLayout" Target="../slideLayouts/slideLayout7.xml"/><Relationship Id="rId6" Type="http://schemas.openxmlformats.org/officeDocument/2006/relationships/hyperlink" Target="https://www.sgscol.ac.uk/events" TargetMode="External"/><Relationship Id="rId11" Type="http://schemas.openxmlformats.org/officeDocument/2006/relationships/hyperlink" Target="https://www.accesscreative.ac.uk/events/" TargetMode="External"/><Relationship Id="rId5" Type="http://schemas.openxmlformats.org/officeDocument/2006/relationships/hyperlink" Target="https://www.cityofbristol.ac.uk/events/" TargetMode="External"/><Relationship Id="rId10" Type="http://schemas.openxmlformats.org/officeDocument/2006/relationships/hyperlink" Target="https://www.boomsatsuma.com/collegeopendays" TargetMode="External"/><Relationship Id="rId4" Type="http://schemas.openxmlformats.org/officeDocument/2006/relationships/hyperlink" Target="https://naw.appawards.co.uk/events" TargetMode="External"/><Relationship Id="rId9" Type="http://schemas.openxmlformats.org/officeDocument/2006/relationships/hyperlink" Target="https://www.bcfc.co.uk/robins-foundation/education/post-16-open-event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wtpn.org.uk/events/parents-carers-apprenticeship-information-evening-bath" TargetMode="External"/><Relationship Id="rId13" Type="http://schemas.openxmlformats.org/officeDocument/2006/relationships/hyperlink" Target="https://www.findapprenticeship.service.gov.uk/apprenticeships?ApprenticeshipLevel=All&amp;Hash=264777372&amp;Keywords=GKN&amp;Latitude=51.4806335793743&amp;Longitude=-2.75363665237544&amp;Location=BS20%20North%20Somerset&amp;LocationType=NonNational&amp;PageNumber=1&amp;ResultsPerPage=5&amp;SearchAction=Search&amp;SearchField=All&amp;SearchMode=Keyword&amp;SortType=Relevancy&amp;WithinDistance=20&amp;DisabilityConfidentOnly=False" TargetMode="External"/><Relationship Id="rId18" Type="http://schemas.openxmlformats.org/officeDocument/2006/relationships/hyperlink" Target="https://www.lloydsbankinggroup.com/careers/job-search/workday-job.106329.html" TargetMode="External"/><Relationship Id="rId3" Type="http://schemas.openxmlformats.org/officeDocument/2006/relationships/hyperlink" Target="https://www.gov.uk/apply-apprenticeship" TargetMode="External"/><Relationship Id="rId7" Type="http://schemas.openxmlformats.org/officeDocument/2006/relationships/hyperlink" Target="https://www.wtpn.org.uk/events/parents-carers-apprenticeship-information-evening-south-glos" TargetMode="External"/><Relationship Id="rId12" Type="http://schemas.openxmlformats.org/officeDocument/2006/relationships/hyperlink" Target="https://www.findapprenticeship.service.gov.uk/apprenticeshipsearch" TargetMode="External"/><Relationship Id="rId17" Type="http://schemas.openxmlformats.org/officeDocument/2006/relationships/hyperlink" Target="https://www.lloydsbankinggroup.com/careers/job-search/workday-job.106360.html" TargetMode="External"/><Relationship Id="rId2" Type="http://schemas.openxmlformats.org/officeDocument/2006/relationships/hyperlink" Target="https://amazingapprenticeships.com/parent-zone/" TargetMode="External"/><Relationship Id="rId16" Type="http://schemas.openxmlformats.org/officeDocument/2006/relationships/hyperlink" Target="https://www.lloydsbankinggroup.com/careers/job-search/workday-job.106321.html" TargetMode="External"/><Relationship Id="rId1" Type="http://schemas.openxmlformats.org/officeDocument/2006/relationships/slideLayout" Target="../slideLayouts/slideLayout7.xml"/><Relationship Id="rId6" Type="http://schemas.openxmlformats.org/officeDocument/2006/relationships/hyperlink" Target="https://www.wtpn.org.uk/events/parents-carers-apprenticeship-information-evening-north-somerset" TargetMode="External"/><Relationship Id="rId11" Type="http://schemas.openxmlformats.org/officeDocument/2006/relationships/hyperlink" Target="https://careers.burges-salmon.com/jobs/vacancy/school-student-information-day-a-level-0656-bristol/674/description/" TargetMode="External"/><Relationship Id="rId5" Type="http://schemas.openxmlformats.org/officeDocument/2006/relationships/hyperlink" Target="https://www.wtpn.org.uk/events/parents-carers-apprenticeship-information-evening-bristol" TargetMode="External"/><Relationship Id="rId15" Type="http://schemas.openxmlformats.org/officeDocument/2006/relationships/hyperlink" Target="https://des.mod.uk/careers/apprenticeships-1/" TargetMode="External"/><Relationship Id="rId10" Type="http://schemas.openxmlformats.org/officeDocument/2006/relationships/hyperlink" Target="https://careers.burges-salmon.com/jobs/vacancy/school-student-information-day-gcse-0652-bristol/670/description/" TargetMode="External"/><Relationship Id="rId19" Type="http://schemas.openxmlformats.org/officeDocument/2006/relationships/image" Target="../media/image3.png"/><Relationship Id="rId4" Type="http://schemas.openxmlformats.org/officeDocument/2006/relationships/hyperlink" Target="http://www.notgoingtouni.co.uk/" TargetMode="External"/><Relationship Id="rId9" Type="http://schemas.openxmlformats.org/officeDocument/2006/relationships/hyperlink" Target="https://www.weston.ac.uk/event/healthcare-academy" TargetMode="External"/><Relationship Id="rId14" Type="http://schemas.openxmlformats.org/officeDocument/2006/relationships/hyperlink" Target="https://www.baesystems.com/en/careers/careers-in-the-uk/apprenticeship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69zdo.r.ag.d.sendibm3.com/mk/cl/f/llsYSBtcakMCs0ASeVlXgbXx97VYWk2weMD68sUWugLjluTy5-a7SLFU6oCASyLRa6liYreRPIjepGu5y9woN1jwBbH6kzKvkl0oFlRxz9vjiHgAQAs1_ztxKJC6acyfPRMLQT3qkHQ5vQLUjo9yWbrAWtaSksWHtcgyImvhzg748S92P7RkYK83BRqjpefUE2-90VorXw3An6dklsTcnlmhsdn3uC6O_dEqXjNkiYsJ40r_QevdmmrOeavrfM2mfc3Sv2Ra2Ob4VrcAKSlhUbVqopgIAAh-xTajBVIGRO79qjmYO8pI--7PbBI-MjIBgjREzjTHSUTOVYN8x8ovwQ_jhFpf2jmyZEMDSb_sDTNVnc6qQYIWYN3ts0dl3lTnEkQX2zWjZZU9YJ7y5vLVFYYDbkRr10HOt7si1NVVQaBiiHMWtGFDEMs" TargetMode="External"/><Relationship Id="rId3" Type="http://schemas.openxmlformats.org/officeDocument/2006/relationships/hyperlink" Target="https://events.irwinmitchell.com/apprenticeships?_its=JTdCJTIydmlkJTIyJTNBJTIyYjEyZDkyZTgtZDYwZS00MWIxLWE2NTQtMTY2MDdlMjlkODJlJTIyJTJDJTIyc3RhdGUlMjIlM0ElMjJybHR%2BMTcwNjI2MTg4MX5sYW5kfjJfOTAwNjVfdnJlZl8yNWU3YmEwY2ZjMDVkZTdlYzFmNDY5ZjZhMDZkYmU5NSUyMiUyQyUyMnNpdGVJZCUyMiUzQTEzNTU2JTdE" TargetMode="External"/><Relationship Id="rId7" Type="http://schemas.openxmlformats.org/officeDocument/2006/relationships/hyperlink" Target="https://www.opendays.com/calendar/" TargetMode="External"/><Relationship Id="rId2" Type="http://schemas.openxmlformats.org/officeDocument/2006/relationships/hyperlink" Target="https://careers.nationalhighways.co.uk/graduates-placements-and-apprenticeships/national-apprenticeship-week-webinars/" TargetMode="External"/><Relationship Id="rId1" Type="http://schemas.openxmlformats.org/officeDocument/2006/relationships/slideLayout" Target="../slideLayouts/slideLayout7.xml"/><Relationship Id="rId6" Type="http://schemas.openxmlformats.org/officeDocument/2006/relationships/hyperlink" Target="https://www.swansea.ac.uk/study/webinar-series/masterclass-series-registration/?utm_source=Admissions&amp;utm_medium=Email&amp;utm_campaign=sro24&amp;utm_content=schoolspringnewsletter&amp;dm_i=1SLH,8IETU,A75V7T,Z76VU,1" TargetMode="External"/><Relationship Id="rId5" Type="http://schemas.openxmlformats.org/officeDocument/2006/relationships/hyperlink" Target="https://www.osborneclarke.com/solicitor-apprenticeship" TargetMode="External"/><Relationship Id="rId4" Type="http://schemas.openxmlformats.org/officeDocument/2006/relationships/hyperlink" Target="https://forms.office.com/e/Zg6MnWMrnY" TargetMode="External"/><Relationship Id="rId9" Type="http://schemas.openxmlformats.org/officeDocument/2006/relationships/hyperlink" Target="https://69zdo.r.ag.d.sendibm3.com/mk/cl/f/CwO9asiBLIEEb5mdcmTRF_DjG80Se8q6b0-l35v1HdVhLoQr0dqLqgi6iphuBQmj9RuOWjbtRpMkxSUPquxqE9lXieO437sbM5ZkeGDfZiSWQUETEjAeU-lNpjsxejmDgx9jSHzZmIuv-ovWlLOev1-KSV7JAPDHirBzhuHpD76hcbzeKDUb2Pgkdnu6bBkSUIGtOFGL3xmhYL1SwkvM6c3AMHC0Pl0iBWo8_gf-IqgrfoD82QBJAn6HoXrXHVGWoEC_2QfWxuVEwlYVrOOS54W-Hn04TRed9_B__Kr7UqcSu5qrvl45jLWfk-594w99AsXmVW-vQWq1kfuXOmYfAZWGYCDtFztxh6gmWbXk3pkxtJ3VYPMtwyvxee7MD6U"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file:///\\gordanoschool.internal\Public\StaffSharedArea\CAREERS\Newsletter\Yipiyap%20Y13%20Info%20Page.pdf" TargetMode="External"/><Relationship Id="rId3" Type="http://schemas.openxmlformats.org/officeDocument/2006/relationships/image" Target="../media/image4.jpeg"/><Relationship Id="rId7" Type="http://schemas.openxmlformats.org/officeDocument/2006/relationships/hyperlink" Target="https://independentgapadvice.org/" TargetMode="External"/><Relationship Id="rId12" Type="http://schemas.openxmlformats.org/officeDocument/2006/relationships/hyperlink" Target="https://innorthsomerset.co.uk/wp-content/uploads/2020/10/North-Somerset-Employment-and-Skills-Strategy.pdf" TargetMode="External"/><Relationship Id="rId2" Type="http://schemas.openxmlformats.org/officeDocument/2006/relationships/hyperlink" Target="mailto:careers@gordanoschool.org.uk" TargetMode="External"/><Relationship Id="rId1" Type="http://schemas.openxmlformats.org/officeDocument/2006/relationships/slideLayout" Target="../slideLayouts/slideLayout7.xml"/><Relationship Id="rId6" Type="http://schemas.openxmlformats.org/officeDocument/2006/relationships/hyperlink" Target="https://www.etrust.org.uk/the-year-in-industry" TargetMode="External"/><Relationship Id="rId11" Type="http://schemas.openxmlformats.org/officeDocument/2006/relationships/hyperlink" Target="https://www.westofengland-ca.gov.uk/wp-content/uploads/2021/03/February-2021-External-LMI-Pack.pdf" TargetMode="External"/><Relationship Id="rId5" Type="http://schemas.openxmlformats.org/officeDocument/2006/relationships/hyperlink" Target="https://www.ibm.com/uk-en/employment/entrylevel/#Futures_12_Month_Placement_Scheme" TargetMode="External"/><Relationship Id="rId10" Type="http://schemas.openxmlformats.org/officeDocument/2006/relationships/hyperlink" Target="https://www.lmiforall.org.uk/explore_lmi/" TargetMode="External"/><Relationship Id="rId4" Type="http://schemas.openxmlformats.org/officeDocument/2006/relationships/hyperlink" Target="http://www.unifrog.org/" TargetMode="External"/><Relationship Id="rId9" Type="http://schemas.openxmlformats.org/officeDocument/2006/relationships/hyperlink" Target="https://www.careerpilot.org.uk/job-secto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700"/>
            <a:ext cx="7556500" cy="2100779"/>
          </a:xfrm>
          <a:prstGeom prst="rect">
            <a:avLst/>
          </a:prstGeom>
          <a:solidFill>
            <a:schemeClr val="tx2">
              <a:lumMod val="60000"/>
              <a:lumOff val="40000"/>
              <a:alpha val="99000"/>
            </a:schemeClr>
          </a:solidFill>
        </p:spPr>
        <p:txBody>
          <a:bodyPr/>
          <a:lstStyle/>
          <a:p>
            <a:endParaRPr lang="en-GB" dirty="0"/>
          </a:p>
        </p:txBody>
      </p:sp>
      <p:sp>
        <p:nvSpPr>
          <p:cNvPr id="3" name="TextBox 3"/>
          <p:cNvSpPr txBox="1"/>
          <p:nvPr/>
        </p:nvSpPr>
        <p:spPr>
          <a:xfrm>
            <a:off x="507549" y="1150833"/>
            <a:ext cx="6538216" cy="220980"/>
          </a:xfrm>
          <a:prstGeom prst="rect">
            <a:avLst/>
          </a:prstGeom>
        </p:spPr>
        <p:txBody>
          <a:bodyPr lIns="0" tIns="0" rIns="0" bIns="0" rtlCol="0" anchor="t">
            <a:spAutoFit/>
          </a:bodyPr>
          <a:lstStyle/>
          <a:p>
            <a:pPr algn="ctr">
              <a:lnSpc>
                <a:spcPts val="1800"/>
              </a:lnSpc>
            </a:pPr>
            <a:r>
              <a:rPr lang="en-US" sz="1200" spc="216" dirty="0">
                <a:solidFill>
                  <a:srgbClr val="FFFFFF"/>
                </a:solidFill>
                <a:latin typeface="Source Sans Pro"/>
              </a:rPr>
              <a:t>GORDANO SCHOOL CAREERS NEWSLETTER</a:t>
            </a:r>
          </a:p>
        </p:txBody>
      </p:sp>
      <p:sp>
        <p:nvSpPr>
          <p:cNvPr id="4" name="TextBox 4"/>
          <p:cNvSpPr txBox="1"/>
          <p:nvPr/>
        </p:nvSpPr>
        <p:spPr>
          <a:xfrm>
            <a:off x="543310" y="638442"/>
            <a:ext cx="6538216" cy="499110"/>
          </a:xfrm>
          <a:prstGeom prst="rect">
            <a:avLst/>
          </a:prstGeom>
        </p:spPr>
        <p:txBody>
          <a:bodyPr lIns="0" tIns="0" rIns="0" bIns="0" rtlCol="0" anchor="t">
            <a:spAutoFit/>
          </a:bodyPr>
          <a:lstStyle/>
          <a:p>
            <a:pPr algn="ctr">
              <a:lnSpc>
                <a:spcPts val="3720"/>
              </a:lnSpc>
            </a:pPr>
            <a:r>
              <a:rPr lang="en-US" sz="4000" dirty="0">
                <a:solidFill>
                  <a:srgbClr val="FFFFFF"/>
                </a:solidFill>
                <a:latin typeface="Rubik One Bold Italics"/>
              </a:rPr>
              <a:t>CAREERS NEWSLETTER</a:t>
            </a:r>
          </a:p>
        </p:txBody>
      </p:sp>
      <p:sp>
        <p:nvSpPr>
          <p:cNvPr id="5" name="TextBox 5"/>
          <p:cNvSpPr txBox="1"/>
          <p:nvPr/>
        </p:nvSpPr>
        <p:spPr>
          <a:xfrm>
            <a:off x="543310" y="283868"/>
            <a:ext cx="6538216" cy="177677"/>
          </a:xfrm>
          <a:prstGeom prst="rect">
            <a:avLst/>
          </a:prstGeom>
        </p:spPr>
        <p:txBody>
          <a:bodyPr lIns="0" tIns="0" rIns="0" bIns="0" rtlCol="0" anchor="t">
            <a:spAutoFit/>
          </a:bodyPr>
          <a:lstStyle/>
          <a:p>
            <a:pPr algn="ctr">
              <a:lnSpc>
                <a:spcPts val="1500"/>
              </a:lnSpc>
            </a:pPr>
            <a:r>
              <a:rPr lang="en-US" sz="1000" spc="180" dirty="0">
                <a:solidFill>
                  <a:srgbClr val="FFFFFF"/>
                </a:solidFill>
                <a:latin typeface="Source Sans Pro"/>
              </a:rPr>
              <a:t>February  2024</a:t>
            </a:r>
          </a:p>
        </p:txBody>
      </p:sp>
      <p:sp>
        <p:nvSpPr>
          <p:cNvPr id="10" name="AutoShape 10"/>
          <p:cNvSpPr/>
          <p:nvPr/>
        </p:nvSpPr>
        <p:spPr>
          <a:xfrm>
            <a:off x="0" y="10484818"/>
            <a:ext cx="7556500" cy="417163"/>
          </a:xfrm>
          <a:prstGeom prst="rect">
            <a:avLst/>
          </a:prstGeom>
          <a:solidFill>
            <a:schemeClr val="tx2">
              <a:lumMod val="60000"/>
              <a:lumOff val="40000"/>
            </a:schemeClr>
          </a:solidFill>
          <a:ln>
            <a:solidFill>
              <a:schemeClr val="tx2">
                <a:lumMod val="60000"/>
                <a:lumOff val="40000"/>
              </a:schemeClr>
            </a:solidFill>
          </a:ln>
        </p:spPr>
        <p:txBody>
          <a:bodyPr/>
          <a:lstStyle/>
          <a:p>
            <a:endParaRPr lang="en-GB"/>
          </a:p>
        </p:txBody>
      </p:sp>
      <p:sp>
        <p:nvSpPr>
          <p:cNvPr id="11" name="Rectangle 10">
            <a:extLst>
              <a:ext uri="{FF2B5EF4-FFF2-40B4-BE49-F238E27FC236}">
                <a16:creationId xmlns:a16="http://schemas.microsoft.com/office/drawing/2014/main" id="{FB3D065A-9CA4-4BB8-9AD2-739578E50A7B}"/>
              </a:ext>
            </a:extLst>
          </p:cNvPr>
          <p:cNvSpPr/>
          <p:nvPr/>
        </p:nvSpPr>
        <p:spPr>
          <a:xfrm>
            <a:off x="346388" y="2176214"/>
            <a:ext cx="6930331" cy="369332"/>
          </a:xfrm>
          <a:prstGeom prst="rect">
            <a:avLst/>
          </a:prstGeom>
          <a:ln>
            <a:solidFill>
              <a:schemeClr val="accent1"/>
            </a:solidFill>
          </a:ln>
        </p:spPr>
        <p:txBody>
          <a:bodyPr wrap="square" lIns="91440" tIns="45720" rIns="91440" bIns="45720" anchor="t">
            <a:spAutoFit/>
          </a:bodyPr>
          <a:lstStyle/>
          <a:p>
            <a:r>
              <a:rPr lang="en-GB" b="1" dirty="0">
                <a:solidFill>
                  <a:schemeClr val="accent1"/>
                </a:solidFill>
              </a:rPr>
              <a:t> Careers Newsletter Term 3 of 2023/24.</a:t>
            </a:r>
            <a:endParaRPr lang="en-GB" sz="1600" dirty="0">
              <a:solidFill>
                <a:schemeClr val="accent1"/>
              </a:solidFill>
              <a:cs typeface="Calibri"/>
            </a:endParaRPr>
          </a:p>
        </p:txBody>
      </p:sp>
      <p:sp>
        <p:nvSpPr>
          <p:cNvPr id="6" name="TextBox 5">
            <a:extLst>
              <a:ext uri="{FF2B5EF4-FFF2-40B4-BE49-F238E27FC236}">
                <a16:creationId xmlns:a16="http://schemas.microsoft.com/office/drawing/2014/main" id="{8D051825-6626-4332-B637-40B19D39397E}"/>
              </a:ext>
            </a:extLst>
          </p:cNvPr>
          <p:cNvSpPr txBox="1"/>
          <p:nvPr/>
        </p:nvSpPr>
        <p:spPr>
          <a:xfrm>
            <a:off x="1958326" y="1447930"/>
            <a:ext cx="3505200" cy="400110"/>
          </a:xfrm>
          <a:prstGeom prst="rect">
            <a:avLst/>
          </a:prstGeom>
          <a:noFill/>
        </p:spPr>
        <p:txBody>
          <a:bodyPr wrap="square" lIns="91440" tIns="45720" rIns="91440" bIns="45720" rtlCol="0" anchor="t">
            <a:spAutoFit/>
          </a:bodyPr>
          <a:lstStyle/>
          <a:p>
            <a:pPr algn="ctr"/>
            <a:r>
              <a:rPr lang="en-GB" sz="2000" b="1" i="1" dirty="0">
                <a:solidFill>
                  <a:schemeClr val="bg1"/>
                </a:solidFill>
              </a:rPr>
              <a:t>DREAM BIG</a:t>
            </a:r>
          </a:p>
        </p:txBody>
      </p:sp>
      <p:sp>
        <p:nvSpPr>
          <p:cNvPr id="14" name="TextBox 13">
            <a:extLst>
              <a:ext uri="{FF2B5EF4-FFF2-40B4-BE49-F238E27FC236}">
                <a16:creationId xmlns:a16="http://schemas.microsoft.com/office/drawing/2014/main" id="{3872184E-9A81-4A9E-870A-6437EF334717}"/>
              </a:ext>
            </a:extLst>
          </p:cNvPr>
          <p:cNvSpPr txBox="1"/>
          <p:nvPr/>
        </p:nvSpPr>
        <p:spPr>
          <a:xfrm>
            <a:off x="352738" y="2603406"/>
            <a:ext cx="6930331" cy="6884962"/>
          </a:xfrm>
          <a:prstGeom prst="rect">
            <a:avLst/>
          </a:prstGeom>
          <a:solidFill>
            <a:schemeClr val="bg1"/>
          </a:solidFill>
          <a:ln>
            <a:solidFill>
              <a:schemeClr val="accent1"/>
            </a:solidFill>
          </a:ln>
        </p:spPr>
        <p:txBody>
          <a:bodyPr wrap="square" lIns="91440" tIns="45720" rIns="91440" bIns="45720" rtlCol="0" anchor="t">
            <a:spAutoFit/>
          </a:bodyPr>
          <a:lstStyle/>
          <a:p>
            <a:pPr>
              <a:lnSpc>
                <a:spcPct val="115000"/>
              </a:lnSpc>
            </a:pPr>
            <a:r>
              <a:rPr lang="en-GB" b="1" dirty="0">
                <a:solidFill>
                  <a:schemeClr val="tx2">
                    <a:lumMod val="60000"/>
                    <a:lumOff val="40000"/>
                  </a:schemeClr>
                </a:solidFill>
              </a:rPr>
              <a:t>Event Success</a:t>
            </a:r>
          </a:p>
          <a:p>
            <a:pPr>
              <a:lnSpc>
                <a:spcPct val="115000"/>
              </a:lnSpc>
            </a:pPr>
            <a:r>
              <a:rPr lang="en-GB" b="1" dirty="0"/>
              <a:t>Careers Teatime Networking Event – Engineering</a:t>
            </a:r>
          </a:p>
          <a:p>
            <a:r>
              <a:rPr lang="en-GB" sz="1200" dirty="0"/>
              <a:t>Our second Tea Time Networking event of the year was Engineering and we were so pleased to be able to welcome some of the top Engineering companies to Gordano School. Airbus, BAE Systems, Baker Hughes, Babcock, BEMA and Edwards Vacuum all spent well over an hour talking to and answering questions from our students. Engineering is such an important industry sector with lots of apprenticeship opportunities and so it is important for students to learn as much about the industry as possible and this was a great opportunity to talk to the Companies direct.</a:t>
            </a:r>
            <a:endParaRPr lang="en-GB" dirty="0"/>
          </a:p>
          <a:p>
            <a:endParaRPr lang="en-GB" b="1" dirty="0"/>
          </a:p>
          <a:p>
            <a:endParaRPr lang="en-GB" b="1" dirty="0"/>
          </a:p>
          <a:p>
            <a:endParaRPr lang="en-GB" b="1" dirty="0"/>
          </a:p>
          <a:p>
            <a:endParaRPr lang="en-GB" b="1" dirty="0"/>
          </a:p>
          <a:p>
            <a:endParaRPr lang="en-GB" b="1" dirty="0"/>
          </a:p>
          <a:p>
            <a:endParaRPr lang="en-GB" b="1" dirty="0">
              <a:solidFill>
                <a:schemeClr val="accent1"/>
              </a:solidFill>
            </a:endParaRPr>
          </a:p>
          <a:p>
            <a:r>
              <a:rPr lang="en-GB" b="1" dirty="0">
                <a:solidFill>
                  <a:schemeClr val="accent1"/>
                </a:solidFill>
              </a:rPr>
              <a:t>Upcoming Events</a:t>
            </a:r>
          </a:p>
          <a:p>
            <a:r>
              <a:rPr lang="en-GB" sz="1400" b="1" dirty="0">
                <a:highlight>
                  <a:srgbClr val="FFFF00"/>
                </a:highlight>
              </a:rPr>
              <a:t>Target Audience Y9-13</a:t>
            </a:r>
          </a:p>
          <a:p>
            <a:r>
              <a:rPr lang="en-GB" sz="1200" b="1" dirty="0"/>
              <a:t>Teatime Networking – Health Industries. </a:t>
            </a:r>
            <a:r>
              <a:rPr lang="en-GB" sz="1200" dirty="0"/>
              <a:t>The next teatime networking event will be Wednesday 6 March 3:30-4:30pm.  Please complete this form to register for the event: </a:t>
            </a:r>
            <a:r>
              <a:rPr lang="en-GB" sz="1200" dirty="0">
                <a:hlinkClick r:id="rId2"/>
              </a:rPr>
              <a:t>SIGN UP HERE</a:t>
            </a:r>
            <a:endParaRPr lang="en-GB" sz="1200" dirty="0"/>
          </a:p>
          <a:p>
            <a:endParaRPr lang="en-GB" sz="1600" b="1" dirty="0"/>
          </a:p>
          <a:p>
            <a:r>
              <a:rPr lang="en-GB" sz="1400" b="1" dirty="0">
                <a:highlight>
                  <a:srgbClr val="FFFF00"/>
                </a:highlight>
              </a:rPr>
              <a:t>Target Audience Y10 </a:t>
            </a:r>
          </a:p>
          <a:p>
            <a:r>
              <a:rPr lang="en-GB" sz="1200" b="1" dirty="0"/>
              <a:t>Y10 Employability Skills Programme (Mock Interview Day): </a:t>
            </a:r>
            <a:r>
              <a:rPr lang="en-GB" sz="1200" dirty="0"/>
              <a:t>Students are now halfway through this programme to develop their employability skills to prepare them for the future. So far they have chosen a ‘job’ to apply for, prepared a CV and looked at interview skills.  The next stage is the ‘Mock Interview’ with an employer on Thursday 29</a:t>
            </a:r>
            <a:r>
              <a:rPr lang="en-GB" sz="1200" baseline="30000" dirty="0"/>
              <a:t>th</a:t>
            </a:r>
            <a:r>
              <a:rPr lang="en-GB" sz="1200" dirty="0"/>
              <a:t> February. We have been overwhelmed with offers from employers to take part in this event and it is testament to how much they enjoy working with our school and our students. Students will be allocated a time to come to the main hall for their interview. It’s a great event and we hope the students are looking forward to taking part in it!</a:t>
            </a:r>
          </a:p>
          <a:p>
            <a:endParaRPr lang="en-GB" sz="1200" b="1" dirty="0">
              <a:highlight>
                <a:srgbClr val="FFFF00"/>
              </a:highlight>
            </a:endParaRPr>
          </a:p>
          <a:p>
            <a:r>
              <a:rPr lang="en-GB" sz="1400" b="1" dirty="0">
                <a:highlight>
                  <a:srgbClr val="FFFF00"/>
                </a:highlight>
              </a:rPr>
              <a:t>Target Audience Y7/8/9</a:t>
            </a:r>
          </a:p>
          <a:p>
            <a:r>
              <a:rPr lang="en-GB" sz="1200" b="1" dirty="0"/>
              <a:t>Careers Programme – Friday Tutor Time</a:t>
            </a:r>
            <a:r>
              <a:rPr lang="en-GB" sz="1200" dirty="0"/>
              <a:t>. Our programme continues this coming term for Year 9 with session all about Apprenticeships and a visit from Thatcher’s Cider on 22</a:t>
            </a:r>
            <a:r>
              <a:rPr lang="en-GB" sz="1200" baseline="30000" dirty="0"/>
              <a:t>nd</a:t>
            </a:r>
            <a:r>
              <a:rPr lang="en-GB" sz="1200" dirty="0"/>
              <a:t> March to talk about what they offer.</a:t>
            </a:r>
          </a:p>
        </p:txBody>
      </p:sp>
      <p:pic>
        <p:nvPicPr>
          <p:cNvPr id="9" name="Picture 8" descr="A group of people sitting in a room&#10;&#10;Description automatically generated">
            <a:extLst>
              <a:ext uri="{FF2B5EF4-FFF2-40B4-BE49-F238E27FC236}">
                <a16:creationId xmlns:a16="http://schemas.microsoft.com/office/drawing/2014/main" id="{A780D5A2-34BE-13CA-0484-12CD959590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50" y="4481742"/>
            <a:ext cx="1997526" cy="1498144"/>
          </a:xfrm>
          <a:prstGeom prst="rect">
            <a:avLst/>
          </a:prstGeom>
        </p:spPr>
      </p:pic>
      <p:pic>
        <p:nvPicPr>
          <p:cNvPr id="15" name="Picture 14" descr="A group of people sitting around a table">
            <a:extLst>
              <a:ext uri="{FF2B5EF4-FFF2-40B4-BE49-F238E27FC236}">
                <a16:creationId xmlns:a16="http://schemas.microsoft.com/office/drawing/2014/main" id="{9BBEDB12-47F1-64A0-6758-B56DF634C3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376" y="4456795"/>
            <a:ext cx="2064052" cy="15480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AutoShape 5"/>
          <p:cNvSpPr/>
          <p:nvPr/>
        </p:nvSpPr>
        <p:spPr>
          <a:xfrm>
            <a:off x="-1" y="-136727"/>
            <a:ext cx="7556501" cy="797860"/>
          </a:xfrm>
          <a:prstGeom prst="rect">
            <a:avLst/>
          </a:prstGeom>
          <a:solidFill>
            <a:schemeClr val="tx2">
              <a:lumMod val="60000"/>
              <a:lumOff val="40000"/>
            </a:schemeClr>
          </a:solidFill>
        </p:spPr>
        <p:txBody>
          <a:bodyPr/>
          <a:lstStyle/>
          <a:p>
            <a:endParaRPr lang="en-GB"/>
          </a:p>
        </p:txBody>
      </p:sp>
      <p:sp>
        <p:nvSpPr>
          <p:cNvPr id="6" name="TextBox 6"/>
          <p:cNvSpPr txBox="1"/>
          <p:nvPr/>
        </p:nvSpPr>
        <p:spPr>
          <a:xfrm>
            <a:off x="510892" y="225525"/>
            <a:ext cx="6538216" cy="177677"/>
          </a:xfrm>
          <a:prstGeom prst="rect">
            <a:avLst/>
          </a:prstGeom>
        </p:spPr>
        <p:txBody>
          <a:bodyPr lIns="0" tIns="0" rIns="0" bIns="0" rtlCol="0" anchor="t">
            <a:spAutoFit/>
          </a:bodyPr>
          <a:lstStyle/>
          <a:p>
            <a:pPr algn="ctr">
              <a:lnSpc>
                <a:spcPts val="1500"/>
              </a:lnSpc>
            </a:pPr>
            <a:r>
              <a:rPr lang="en-US" sz="1000" spc="180" dirty="0">
                <a:solidFill>
                  <a:srgbClr val="FFFFFF"/>
                </a:solidFill>
                <a:latin typeface="Source Sans Pro"/>
              </a:rPr>
              <a:t>February 2024</a:t>
            </a:r>
          </a:p>
        </p:txBody>
      </p:sp>
      <p:sp>
        <p:nvSpPr>
          <p:cNvPr id="11" name="AutoShape 11"/>
          <p:cNvSpPr/>
          <p:nvPr/>
        </p:nvSpPr>
        <p:spPr>
          <a:xfrm>
            <a:off x="0" y="10427549"/>
            <a:ext cx="7556500" cy="454954"/>
          </a:xfrm>
          <a:prstGeom prst="rect">
            <a:avLst/>
          </a:prstGeom>
          <a:solidFill>
            <a:schemeClr val="tx2">
              <a:lumMod val="60000"/>
              <a:lumOff val="40000"/>
            </a:schemeClr>
          </a:solidFill>
        </p:spPr>
        <p:txBody>
          <a:bodyPr/>
          <a:lstStyle/>
          <a:p>
            <a:endParaRPr lang="en-GB"/>
          </a:p>
        </p:txBody>
      </p:sp>
      <p:sp>
        <p:nvSpPr>
          <p:cNvPr id="2" name="Rectangle 1">
            <a:extLst>
              <a:ext uri="{FF2B5EF4-FFF2-40B4-BE49-F238E27FC236}">
                <a16:creationId xmlns:a16="http://schemas.microsoft.com/office/drawing/2014/main" id="{9A810646-2F2D-482F-87DF-5E1E98649210}"/>
              </a:ext>
            </a:extLst>
          </p:cNvPr>
          <p:cNvSpPr/>
          <p:nvPr/>
        </p:nvSpPr>
        <p:spPr>
          <a:xfrm>
            <a:off x="196456" y="745827"/>
            <a:ext cx="7163585" cy="10234084"/>
          </a:xfrm>
          <a:prstGeom prst="rect">
            <a:avLst/>
          </a:prstGeom>
          <a:ln>
            <a:solidFill>
              <a:schemeClr val="accent1"/>
            </a:solidFill>
          </a:ln>
        </p:spPr>
        <p:txBody>
          <a:bodyPr wrap="square" lIns="91440" tIns="45720" rIns="91440" bIns="45720" anchor="t">
            <a:spAutoFit/>
          </a:bodyPr>
          <a:lstStyle/>
          <a:p>
            <a:pPr lvl="0">
              <a:lnSpc>
                <a:spcPct val="115000"/>
              </a:lnSpc>
            </a:pPr>
            <a:r>
              <a:rPr lang="en-GB" sz="2000" b="1" dirty="0">
                <a:solidFill>
                  <a:schemeClr val="tx2">
                    <a:lumMod val="60000"/>
                    <a:lumOff val="40000"/>
                  </a:schemeClr>
                </a:solidFill>
                <a:ea typeface="Trebuchet MS" panose="020B0603020202020204" pitchFamily="34" charset="0"/>
                <a:cs typeface="Times New Roman" panose="02020603050405020304" pitchFamily="18" charset="0"/>
              </a:rPr>
              <a:t>Upcoming Events continued</a:t>
            </a:r>
          </a:p>
          <a:p>
            <a:pPr lvl="0">
              <a:lnSpc>
                <a:spcPct val="115000"/>
              </a:lnSpc>
            </a:pPr>
            <a:r>
              <a:rPr lang="en-GB" sz="1400" b="1" dirty="0">
                <a:highlight>
                  <a:srgbClr val="FFFF00"/>
                </a:highlight>
                <a:ea typeface="Trebuchet MS" panose="020B0603020202020204" pitchFamily="34" charset="0"/>
                <a:cs typeface="Times New Roman" panose="02020603050405020304" pitchFamily="18" charset="0"/>
              </a:rPr>
              <a:t>Target Audience Y11</a:t>
            </a:r>
          </a:p>
          <a:p>
            <a:pPr>
              <a:lnSpc>
                <a:spcPct val="115000"/>
              </a:lnSpc>
            </a:pPr>
            <a:r>
              <a:rPr lang="en-GB" sz="1200" b="1" dirty="0">
                <a:ea typeface="Trebuchet MS" panose="020B0603020202020204" pitchFamily="34" charset="0"/>
                <a:cs typeface="Times New Roman" panose="02020603050405020304" pitchFamily="18" charset="0"/>
              </a:rPr>
              <a:t>Gordano Sixth Form Applications – </a:t>
            </a:r>
            <a:r>
              <a:rPr lang="en-GB" sz="1200" dirty="0">
                <a:ea typeface="Trebuchet MS" panose="020B0603020202020204" pitchFamily="34" charset="0"/>
                <a:cs typeface="Times New Roman" panose="02020603050405020304" pitchFamily="18" charset="0"/>
              </a:rPr>
              <a:t>the deadline for applying to Sixth Form was the end of January, however if your child decides they would like to make a late application this is still possible</a:t>
            </a:r>
            <a:r>
              <a:rPr lang="en-GB" sz="1200" b="1" dirty="0">
                <a:ea typeface="Trebuchet MS" panose="020B0603020202020204" pitchFamily="34" charset="0"/>
                <a:cs typeface="Times New Roman" panose="02020603050405020304" pitchFamily="18" charset="0"/>
              </a:rPr>
              <a:t>. </a:t>
            </a:r>
            <a:r>
              <a:rPr lang="en-GB" sz="1200" dirty="0">
                <a:ea typeface="Trebuchet MS" panose="020B0603020202020204" pitchFamily="34" charset="0"/>
                <a:cs typeface="Times New Roman" panose="02020603050405020304" pitchFamily="18" charset="0"/>
              </a:rPr>
              <a:t>If your child is finding it hard to make decisions about applying or what subjects to take please ask them to contact Mrs Gardiner or Ms Jones either direct by coming to the Careers Office or through their tutor.</a:t>
            </a:r>
            <a:endParaRPr lang="en-GB" sz="1200" b="1" dirty="0">
              <a:ea typeface="Trebuchet MS" panose="020B06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black"/>
                </a:solidFill>
                <a:highlight>
                  <a:srgbClr val="FFFF00"/>
                </a:highlight>
                <a:latin typeface="Calibri"/>
              </a:rPr>
              <a:t>Target Audience Y10</a:t>
            </a:r>
            <a:endParaRPr kumimoji="0" lang="en-GB" sz="1400" b="1"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Year 10 Work Experience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Year 10 work experience will take place 1-5 July 2024 this is a compulsory part of our curriculum and provides students with an opportunity to experience what working life is like. As you know we are using Unifrog for the first time this year to record and monitor placements. Students need to find their own placement and then enter this on their Unifrog account. All students already have login details for Unifrog. We are getting a steady trickle coming through which is really good to see. Our deadline for every student to have a placement sorted is Thursday 28 March, this gives us time to ensure that all the employers have completed and sent through their Risk Assessments and Insurance details so that we can approve the placement. If your child is having any problems using Unifrog or would like any help or advice about finding a placement please ask them to come to the Careers Office or email </a:t>
            </a:r>
            <a:r>
              <a:rPr kumimoji="0" lang="en-GB" sz="1200" b="0" i="0" u="none" strike="noStrike" kern="1200" cap="none" spc="0" normalizeH="0" baseline="0" noProof="0" dirty="0">
                <a:ln>
                  <a:noFill/>
                </a:ln>
                <a:solidFill>
                  <a:prstClr val="black"/>
                </a:solidFill>
                <a:effectLst/>
                <a:uLnTx/>
                <a:uFillTx/>
                <a:latin typeface="Calibri"/>
                <a:ea typeface="+mn-ea"/>
                <a:cs typeface="+mn-cs"/>
                <a:hlinkClick r:id="rId2"/>
              </a:rPr>
              <a:t>careers@gordanoschool.org.uk</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Interested in LA</a:t>
            </a:r>
            <a:r>
              <a:rPr lang="en-GB" sz="1200" dirty="0">
                <a:solidFill>
                  <a:prstClr val="black"/>
                </a:solidFill>
                <a:latin typeface="Calibri"/>
              </a:rPr>
              <a:t>W for Work Experience: WLECN are offering a week of Work Experience across a number of Law firms. Follow this link to apply </a:t>
            </a:r>
            <a:r>
              <a:rPr lang="en-GB" sz="1200" i="1" u="sng" dirty="0">
                <a:solidFill>
                  <a:srgbClr val="0563C1"/>
                </a:solidFill>
                <a:effectLst/>
                <a:latin typeface="Trebuchet MS" panose="020B0603020202020204" pitchFamily="34" charset="0"/>
                <a:ea typeface="Calibri" panose="020F0502020204030204" pitchFamily="34" charset="0"/>
                <a:cs typeface="Calibri" panose="020F0502020204030204" pitchFamily="34" charset="0"/>
                <a:hlinkClick r:id="rId3"/>
              </a:rPr>
              <a:t>Year 10 Experiences of the workplace Legal Insight Week applications</a:t>
            </a:r>
            <a:endParaRPr lang="en-GB" sz="1200" i="1" u="sng" dirty="0">
              <a:solidFill>
                <a:srgbClr val="0563C1"/>
              </a:solidFill>
              <a:effectLst/>
              <a:latin typeface="Trebuchet MS" panose="020B0603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1" u="sng" strike="noStrike" kern="1200" cap="none" spc="0" normalizeH="0" baseline="0" noProof="0" dirty="0">
              <a:ln>
                <a:noFill/>
              </a:ln>
              <a:solidFill>
                <a:srgbClr val="0563C1"/>
              </a:solidFill>
              <a:uLnTx/>
              <a:uFillTx/>
              <a:latin typeface="Trebuchet MS" panose="020B0603020202020204" pitchFamily="34" charset="0"/>
              <a:cs typeface="Calibri" panose="020F0502020204030204" pitchFamily="34" charset="0"/>
            </a:endParaRPr>
          </a:p>
          <a:p>
            <a:r>
              <a:rPr lang="en-GB" sz="1400" b="1" dirty="0"/>
              <a:t>National Apprenticeship Week 5 – 11 February </a:t>
            </a:r>
          </a:p>
          <a:p>
            <a:r>
              <a:rPr lang="en-GB" sz="1400" b="1" dirty="0">
                <a:highlight>
                  <a:srgbClr val="FFFF00"/>
                </a:highlight>
              </a:rPr>
              <a:t>Target Audience ALL</a:t>
            </a:r>
          </a:p>
          <a:p>
            <a:r>
              <a:rPr lang="en-GB" sz="1200" dirty="0"/>
              <a:t>Broaden your knowledge on apprenticeships. Answer Q;s such as: What are they? What sectors can I do one in? Follow this link for a full list of events </a:t>
            </a:r>
            <a:r>
              <a:rPr lang="en-GB" sz="1200" dirty="0">
                <a:hlinkClick r:id="rId4"/>
              </a:rPr>
              <a:t>National Apprenticeship Week</a:t>
            </a:r>
            <a:endParaRPr lang="en-GB" sz="1400" b="1" dirty="0">
              <a:highlight>
                <a:srgbClr val="FFFF00"/>
              </a:highlight>
            </a:endParaRPr>
          </a:p>
          <a:p>
            <a:pPr lvl="0">
              <a:lnSpc>
                <a:spcPct val="115000"/>
              </a:lnSpc>
            </a:pPr>
            <a:r>
              <a:rPr lang="en-GB" sz="2000" b="1" dirty="0">
                <a:solidFill>
                  <a:schemeClr val="tx2">
                    <a:lumMod val="60000"/>
                    <a:lumOff val="40000"/>
                  </a:schemeClr>
                </a:solidFill>
                <a:ea typeface="Trebuchet MS" panose="020B0603020202020204" pitchFamily="34" charset="0"/>
                <a:cs typeface="Times New Roman" panose="02020603050405020304" pitchFamily="18" charset="0"/>
              </a:rPr>
              <a:t>College Open Events </a:t>
            </a:r>
          </a:p>
          <a:p>
            <a:pPr lvl="0">
              <a:lnSpc>
                <a:spcPct val="115000"/>
              </a:lnSpc>
              <a:spcAft>
                <a:spcPts val="1000"/>
              </a:spcAft>
            </a:pPr>
            <a:r>
              <a:rPr lang="en-GB" sz="1600" dirty="0">
                <a:highlight>
                  <a:srgbClr val="FFFF00"/>
                </a:highlight>
                <a:ea typeface="Trebuchet MS" panose="020B0603020202020204" pitchFamily="34" charset="0"/>
                <a:cs typeface="Times New Roman" panose="02020603050405020304" pitchFamily="18" charset="0"/>
              </a:rPr>
              <a:t>Target Audience: Y10+</a:t>
            </a:r>
          </a:p>
          <a:p>
            <a:pPr marL="285750" indent="-285750">
              <a:buFont typeface="Arial" panose="020B0604020202020204" pitchFamily="34" charset="0"/>
              <a:buChar char="•"/>
            </a:pPr>
            <a:r>
              <a:rPr lang="en-GB" sz="1200" dirty="0">
                <a:cs typeface="Calibri"/>
              </a:rPr>
              <a:t>City of Bristol College: </a:t>
            </a:r>
            <a:r>
              <a:rPr lang="en-GB" sz="1200" dirty="0">
                <a:cs typeface="Calibri"/>
                <a:hlinkClick r:id="rId5"/>
              </a:rPr>
              <a:t>FULL DETAILS</a:t>
            </a:r>
            <a:endParaRPr lang="en-GB" sz="1200" dirty="0">
              <a:cs typeface="Calibri"/>
            </a:endParaRPr>
          </a:p>
          <a:p>
            <a:r>
              <a:rPr lang="en-GB" sz="1200" dirty="0">
                <a:cs typeface="Calibri"/>
              </a:rPr>
              <a:t>	13 March All Campuses and courses 5.00 – 7.30pm</a:t>
            </a:r>
          </a:p>
          <a:p>
            <a:r>
              <a:rPr lang="en-GB" sz="1200" dirty="0">
                <a:cs typeface="Calibri"/>
              </a:rPr>
              <a:t>	8 June – Open event 10.00 - 01.00pm</a:t>
            </a:r>
          </a:p>
          <a:p>
            <a:endParaRPr lang="en-GB" sz="1200" dirty="0">
              <a:cs typeface="Calibri"/>
            </a:endParaRPr>
          </a:p>
          <a:p>
            <a:pPr marL="285750" indent="-285750">
              <a:buFont typeface="Arial" panose="020B0604020202020204" pitchFamily="34" charset="0"/>
              <a:buChar char="•"/>
            </a:pPr>
            <a:r>
              <a:rPr lang="en-GB" sz="1200" dirty="0">
                <a:cs typeface="Calibri"/>
              </a:rPr>
              <a:t>South Gloucestershire and Stroud College(SGS): 25 April 5.30 – 8.00pm: All Campuses: </a:t>
            </a:r>
            <a:r>
              <a:rPr lang="en-GB" sz="1200" dirty="0">
                <a:solidFill>
                  <a:srgbClr val="0070C0"/>
                </a:solidFill>
                <a:cs typeface="Calibri"/>
                <a:hlinkClick r:id="rId6">
                  <a:extLst>
                    <a:ext uri="{A12FA001-AC4F-418D-AE19-62706E023703}">
                      <ahyp:hlinkClr xmlns:ahyp="http://schemas.microsoft.com/office/drawing/2018/hyperlinkcolor" val="tx"/>
                    </a:ext>
                  </a:extLst>
                </a:hlinkClick>
              </a:rPr>
              <a:t>FULL DETAILS</a:t>
            </a:r>
            <a:endParaRPr lang="en-GB" sz="1200" dirty="0">
              <a:solidFill>
                <a:srgbClr val="0070C0"/>
              </a:solidFill>
              <a:cs typeface="Calibri"/>
            </a:endParaRPr>
          </a:p>
          <a:p>
            <a:pPr marL="285750" indent="-285750">
              <a:buFont typeface="Arial" panose="020B0604020202020204" pitchFamily="34" charset="0"/>
              <a:buChar char="•"/>
            </a:pPr>
            <a:endParaRPr lang="en-GB" sz="1200" dirty="0">
              <a:solidFill>
                <a:srgbClr val="0070C0"/>
              </a:solidFill>
              <a:cs typeface="Calibri"/>
            </a:endParaRPr>
          </a:p>
          <a:p>
            <a:pPr marL="285750" indent="-285750">
              <a:buFont typeface="Arial" panose="020B0604020202020204" pitchFamily="34" charset="0"/>
              <a:buChar char="•"/>
            </a:pPr>
            <a:r>
              <a:rPr lang="en-GB" sz="1200" dirty="0">
                <a:cs typeface="Calibri"/>
              </a:rPr>
              <a:t>Weston College:  </a:t>
            </a:r>
            <a:r>
              <a:rPr lang="en-GB" sz="1200" dirty="0">
                <a:cs typeface="Calibri"/>
                <a:hlinkClick r:id="rId7"/>
              </a:rPr>
              <a:t>FULL DETAILS</a:t>
            </a:r>
            <a:endParaRPr lang="en-GB" sz="1200" dirty="0">
              <a:cs typeface="Calibri"/>
            </a:endParaRPr>
          </a:p>
          <a:p>
            <a:r>
              <a:rPr lang="en-GB" sz="1200" dirty="0">
                <a:cs typeface="Calibri"/>
              </a:rPr>
              <a:t>	6 February 16.00 – 19.00 Weston College Apprenticeship Open Evening</a:t>
            </a:r>
          </a:p>
          <a:p>
            <a:r>
              <a:rPr lang="en-GB" sz="1200" dirty="0">
                <a:cs typeface="Calibri"/>
              </a:rPr>
              <a:t>	8 February 16.30 – 18.30 Jobs and Apprenticeship Recruitment Event</a:t>
            </a:r>
          </a:p>
          <a:p>
            <a:r>
              <a:rPr lang="en-GB" sz="1200" dirty="0">
                <a:cs typeface="Calibri"/>
              </a:rPr>
              <a:t>	13 March 17.00 – 19.00 Open Evening</a:t>
            </a:r>
          </a:p>
          <a:p>
            <a:endParaRPr lang="en-GB" sz="1200" dirty="0">
              <a:cs typeface="Calibri"/>
            </a:endParaRPr>
          </a:p>
          <a:p>
            <a:pPr marL="285750" indent="-285750">
              <a:buFont typeface="Arial" panose="020B0604020202020204" pitchFamily="34" charset="0"/>
              <a:buChar char="•"/>
            </a:pPr>
            <a:r>
              <a:rPr lang="en-GB" sz="1200" dirty="0">
                <a:cs typeface="Calibri"/>
              </a:rPr>
              <a:t>Bridgwater and Taunton College: </a:t>
            </a:r>
            <a:r>
              <a:rPr lang="en-GB" sz="1200" dirty="0">
                <a:cs typeface="Calibri"/>
                <a:hlinkClick r:id="rId8"/>
              </a:rPr>
              <a:t>FULL DETAILS</a:t>
            </a:r>
            <a:endParaRPr lang="en-GB" sz="1200" dirty="0">
              <a:cs typeface="Calibri"/>
            </a:endParaRPr>
          </a:p>
          <a:p>
            <a:r>
              <a:rPr lang="en-GB" sz="1200" dirty="0"/>
              <a:t>	</a:t>
            </a:r>
            <a:endParaRPr lang="en-GB" sz="1200" dirty="0">
              <a:cs typeface="Calibri"/>
            </a:endParaRPr>
          </a:p>
          <a:p>
            <a:pPr marL="285750" indent="-285750">
              <a:buFont typeface="Arial" panose="020B0604020202020204" pitchFamily="34" charset="0"/>
              <a:buChar char="•"/>
            </a:pPr>
            <a:r>
              <a:rPr lang="en-GB" sz="1200" dirty="0">
                <a:cs typeface="Calibri"/>
              </a:rPr>
              <a:t>Bristol City Robins Foundation (Sport, Media, Esports) </a:t>
            </a:r>
            <a:r>
              <a:rPr lang="en-GB" sz="1200" dirty="0">
                <a:cs typeface="Calibri"/>
                <a:hlinkClick r:id="rId9"/>
              </a:rPr>
              <a:t>FULL DETAILS</a:t>
            </a:r>
            <a:endParaRPr lang="en-GB" sz="1200" dirty="0">
              <a:cs typeface="Calibri"/>
            </a:endParaRPr>
          </a:p>
          <a:p>
            <a:r>
              <a:rPr lang="en-GB" sz="1200" dirty="0">
                <a:cs typeface="Calibri"/>
              </a:rPr>
              <a:t>	Online Live Q&amp;A 18 March 16.30</a:t>
            </a:r>
          </a:p>
          <a:p>
            <a:r>
              <a:rPr lang="en-GB" sz="1200" dirty="0">
                <a:cs typeface="Calibri"/>
              </a:rPr>
              <a:t>	</a:t>
            </a:r>
          </a:p>
          <a:p>
            <a:pPr marL="285750" lvl="0" indent="-285750">
              <a:buFont typeface="Arial" panose="020B0604020202020204" pitchFamily="34" charset="0"/>
              <a:buChar char="•"/>
            </a:pPr>
            <a:r>
              <a:rPr lang="en-GB" sz="1200" dirty="0" err="1">
                <a:solidFill>
                  <a:prstClr val="black"/>
                </a:solidFill>
                <a:cs typeface="Calibri"/>
              </a:rPr>
              <a:t>Boomsatsuma</a:t>
            </a:r>
            <a:r>
              <a:rPr lang="en-GB" sz="1200" dirty="0">
                <a:solidFill>
                  <a:prstClr val="black"/>
                </a:solidFill>
                <a:cs typeface="Calibri"/>
              </a:rPr>
              <a:t>: 5 February </a:t>
            </a:r>
            <a:r>
              <a:rPr lang="en-GB" sz="1200" dirty="0">
                <a:solidFill>
                  <a:schemeClr val="tx2">
                    <a:lumMod val="60000"/>
                    <a:lumOff val="40000"/>
                  </a:schemeClr>
                </a:solidFill>
                <a:cs typeface="Calibri"/>
                <a:hlinkClick r:id="rId10">
                  <a:extLst>
                    <a:ext uri="{A12FA001-AC4F-418D-AE19-62706E023703}">
                      <ahyp:hlinkClr xmlns:ahyp="http://schemas.microsoft.com/office/drawing/2018/hyperlinkcolor" val="tx"/>
                    </a:ext>
                  </a:extLst>
                </a:hlinkClick>
              </a:rPr>
              <a:t>FULL DETAILS</a:t>
            </a:r>
            <a:endParaRPr lang="en-GB" sz="1200" dirty="0">
              <a:solidFill>
                <a:schemeClr val="tx2">
                  <a:lumMod val="60000"/>
                  <a:lumOff val="40000"/>
                </a:schemeClr>
              </a:solidFill>
              <a:cs typeface="Calibri"/>
            </a:endParaRPr>
          </a:p>
          <a:p>
            <a:pPr lvl="0"/>
            <a:r>
              <a:rPr lang="en-GB" sz="1200" dirty="0">
                <a:solidFill>
                  <a:prstClr val="black"/>
                </a:solidFill>
                <a:cs typeface="Calibri"/>
              </a:rPr>
              <a:t>	</a:t>
            </a:r>
          </a:p>
          <a:p>
            <a:pPr marL="285750" lvl="0" indent="-285750">
              <a:buFont typeface="Arial" panose="020B0604020202020204" pitchFamily="34" charset="0"/>
              <a:buChar char="•"/>
            </a:pPr>
            <a:r>
              <a:rPr lang="en-GB" sz="1200" dirty="0">
                <a:solidFill>
                  <a:prstClr val="black"/>
                </a:solidFill>
                <a:cs typeface="Calibri"/>
              </a:rPr>
              <a:t>Access Creative:  27 February 6 – 7.30     </a:t>
            </a:r>
            <a:r>
              <a:rPr lang="en-GB" sz="1200" dirty="0">
                <a:solidFill>
                  <a:schemeClr val="tx2">
                    <a:lumMod val="60000"/>
                    <a:lumOff val="40000"/>
                  </a:schemeClr>
                </a:solidFill>
                <a:cs typeface="Calibri"/>
                <a:hlinkClick r:id="rId11">
                  <a:extLst>
                    <a:ext uri="{A12FA001-AC4F-418D-AE19-62706E023703}">
                      <ahyp:hlinkClr xmlns:ahyp="http://schemas.microsoft.com/office/drawing/2018/hyperlinkcolor" val="tx"/>
                    </a:ext>
                  </a:extLst>
                </a:hlinkClick>
              </a:rPr>
              <a:t>FULL DETAILS</a:t>
            </a:r>
            <a:endParaRPr lang="en-GB" sz="1400" dirty="0">
              <a:solidFill>
                <a:schemeClr val="tx2">
                  <a:lumMod val="60000"/>
                  <a:lumOff val="40000"/>
                </a:schemeClr>
              </a:solidFill>
              <a:cs typeface="Calibri"/>
            </a:endParaRPr>
          </a:p>
          <a:p>
            <a:pPr marL="285750" lvl="0" indent="-285750">
              <a:buFont typeface="Arial" panose="020B0604020202020204" pitchFamily="34" charset="0"/>
              <a:buChar char="•"/>
            </a:pPr>
            <a:endParaRPr lang="en-GB" sz="1400" dirty="0">
              <a:solidFill>
                <a:schemeClr val="tx2">
                  <a:lumMod val="60000"/>
                  <a:lumOff val="40000"/>
                </a:schemeClr>
              </a:solidFill>
              <a:cs typeface="Calibri"/>
            </a:endParaRPr>
          </a:p>
        </p:txBody>
      </p:sp>
      <p:sp>
        <p:nvSpPr>
          <p:cNvPr id="3" name="Rectangle 2">
            <a:extLst>
              <a:ext uri="{FF2B5EF4-FFF2-40B4-BE49-F238E27FC236}">
                <a16:creationId xmlns:a16="http://schemas.microsoft.com/office/drawing/2014/main" id="{640AB676-6CB4-4A49-A12B-10CB4F04914D}"/>
              </a:ext>
            </a:extLst>
          </p:cNvPr>
          <p:cNvSpPr>
            <a:spLocks noChangeArrowheads="1"/>
          </p:cNvSpPr>
          <p:nvPr/>
        </p:nvSpPr>
        <p:spPr bwMode="auto">
          <a:xfrm>
            <a:off x="0" y="0"/>
            <a:ext cx="755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a:off x="1" y="-195589"/>
            <a:ext cx="7556500" cy="797860"/>
          </a:xfrm>
          <a:prstGeom prst="rect">
            <a:avLst/>
          </a:prstGeom>
          <a:solidFill>
            <a:schemeClr val="tx2">
              <a:lumMod val="60000"/>
              <a:lumOff val="40000"/>
            </a:schemeClr>
          </a:solidFill>
        </p:spPr>
        <p:txBody>
          <a:bodyPr/>
          <a:lstStyle/>
          <a:p>
            <a:endParaRPr lang="en-GB"/>
          </a:p>
        </p:txBody>
      </p:sp>
      <p:sp>
        <p:nvSpPr>
          <p:cNvPr id="6" name="TextBox 6"/>
          <p:cNvSpPr txBox="1"/>
          <p:nvPr/>
        </p:nvSpPr>
        <p:spPr>
          <a:xfrm>
            <a:off x="510892" y="225525"/>
            <a:ext cx="6538216" cy="177677"/>
          </a:xfrm>
          <a:prstGeom prst="rect">
            <a:avLst/>
          </a:prstGeom>
        </p:spPr>
        <p:txBody>
          <a:bodyPr wrap="square" lIns="0" tIns="0" rIns="0" bIns="0" rtlCol="0" anchor="t">
            <a:spAutoFit/>
          </a:bodyPr>
          <a:lstStyle/>
          <a:p>
            <a:pPr algn="ctr">
              <a:lnSpc>
                <a:spcPts val="1500"/>
              </a:lnSpc>
            </a:pPr>
            <a:r>
              <a:rPr lang="en-US" sz="1000" spc="180" dirty="0">
                <a:solidFill>
                  <a:srgbClr val="FFFFFF"/>
                </a:solidFill>
                <a:latin typeface="Source Sans Pro"/>
              </a:rPr>
              <a:t>February 2024</a:t>
            </a:r>
          </a:p>
        </p:txBody>
      </p:sp>
      <p:sp>
        <p:nvSpPr>
          <p:cNvPr id="11" name="AutoShape 11"/>
          <p:cNvSpPr/>
          <p:nvPr/>
        </p:nvSpPr>
        <p:spPr>
          <a:xfrm>
            <a:off x="0" y="10427549"/>
            <a:ext cx="7556500" cy="454954"/>
          </a:xfrm>
          <a:prstGeom prst="rect">
            <a:avLst/>
          </a:prstGeom>
          <a:solidFill>
            <a:schemeClr val="tx2">
              <a:lumMod val="60000"/>
              <a:lumOff val="40000"/>
            </a:schemeClr>
          </a:solidFill>
        </p:spPr>
        <p:txBody>
          <a:bodyPr/>
          <a:lstStyle/>
          <a:p>
            <a:endParaRPr lang="en-GB"/>
          </a:p>
        </p:txBody>
      </p:sp>
      <p:sp>
        <p:nvSpPr>
          <p:cNvPr id="2" name="Rectangle 1">
            <a:extLst>
              <a:ext uri="{FF2B5EF4-FFF2-40B4-BE49-F238E27FC236}">
                <a16:creationId xmlns:a16="http://schemas.microsoft.com/office/drawing/2014/main" id="{05E82B2E-213F-4BE3-8CAF-7C9FB2388F41}"/>
              </a:ext>
            </a:extLst>
          </p:cNvPr>
          <p:cNvSpPr/>
          <p:nvPr/>
        </p:nvSpPr>
        <p:spPr>
          <a:xfrm>
            <a:off x="120650" y="602271"/>
            <a:ext cx="7315200" cy="10097636"/>
          </a:xfrm>
          <a:prstGeom prst="rect">
            <a:avLst/>
          </a:prstGeom>
          <a:ln>
            <a:solidFill>
              <a:schemeClr val="accent1"/>
            </a:solidFill>
          </a:ln>
        </p:spPr>
        <p:txBody>
          <a:bodyPr wrap="square" lIns="91440" tIns="45720" rIns="91440" bIns="45720" anchor="t">
            <a:spAutoFit/>
          </a:bodyPr>
          <a:lstStyle/>
          <a:p>
            <a:r>
              <a:rPr lang="en-GB" sz="2000" b="1" dirty="0">
                <a:solidFill>
                  <a:schemeClr val="tx2">
                    <a:lumMod val="60000"/>
                    <a:lumOff val="40000"/>
                  </a:schemeClr>
                </a:solidFill>
              </a:rPr>
              <a:t>Apprenticeship information</a:t>
            </a:r>
          </a:p>
          <a:p>
            <a:r>
              <a:rPr lang="en-GB" sz="1200" dirty="0"/>
              <a:t>Apprenticeships are becoming a much more popular choice for students</a:t>
            </a:r>
          </a:p>
          <a:p>
            <a:r>
              <a:rPr lang="en-GB" sz="1200" dirty="0"/>
              <a:t>At Post 16 and Post 18 levels. We have had a series of talks and workshops</a:t>
            </a:r>
          </a:p>
          <a:p>
            <a:r>
              <a:rPr lang="en-GB" sz="1200" dirty="0"/>
              <a:t>So far this year with Year 11 and Year 13 students and we will be working </a:t>
            </a:r>
          </a:p>
          <a:p>
            <a:r>
              <a:rPr lang="en-GB" sz="1200" dirty="0"/>
              <a:t>With other year groups later next year. Here is some useful information</a:t>
            </a:r>
          </a:p>
          <a:p>
            <a:r>
              <a:rPr lang="en-GB" sz="1200" dirty="0"/>
              <a:t>All about Apprenticeships</a:t>
            </a:r>
          </a:p>
          <a:p>
            <a:pPr>
              <a:lnSpc>
                <a:spcPct val="150000"/>
              </a:lnSpc>
            </a:pPr>
            <a:r>
              <a:rPr lang="en-GB" sz="1400" b="1" dirty="0">
                <a:highlight>
                  <a:srgbClr val="FFFF00"/>
                </a:highlight>
              </a:rPr>
              <a:t>Target Audience: Y10 onwards</a:t>
            </a:r>
          </a:p>
          <a:p>
            <a:pPr marL="285750" lvl="0" indent="-285750">
              <a:lnSpc>
                <a:spcPct val="150000"/>
              </a:lnSpc>
              <a:buFont typeface="Arial" panose="020B0604020202020204" pitchFamily="34" charset="0"/>
              <a:buChar char="•"/>
            </a:pPr>
            <a:r>
              <a:rPr lang="en-GB" sz="1200" dirty="0"/>
              <a:t>Parents Apprenticeship zone –</a:t>
            </a:r>
            <a:r>
              <a:rPr lang="en-GB" sz="1200" u="sng" dirty="0">
                <a:hlinkClick r:id="rId2"/>
              </a:rPr>
              <a:t>https://amazingapprenticeships.com/parent-zone/</a:t>
            </a:r>
            <a:endParaRPr lang="en-GB" sz="1200" dirty="0"/>
          </a:p>
          <a:p>
            <a:pPr marL="285750" indent="-285750">
              <a:lnSpc>
                <a:spcPct val="150000"/>
              </a:lnSpc>
              <a:buFont typeface="Arial" panose="020B0604020202020204" pitchFamily="34" charset="0"/>
              <a:buChar char="•"/>
            </a:pPr>
            <a:r>
              <a:rPr lang="en-GB" sz="1200" dirty="0"/>
              <a:t>Search for current vacancies - </a:t>
            </a:r>
            <a:r>
              <a:rPr lang="en-GB" sz="1200" dirty="0">
                <a:hlinkClick r:id="rId3"/>
              </a:rPr>
              <a:t>https://www.gov.uk/apply-apprenticeship</a:t>
            </a:r>
            <a:endParaRPr lang="en-GB" sz="1200" dirty="0"/>
          </a:p>
          <a:p>
            <a:pPr marL="285750" indent="-285750">
              <a:lnSpc>
                <a:spcPct val="150000"/>
              </a:lnSpc>
              <a:buFont typeface="Arial" panose="020B0604020202020204" pitchFamily="34" charset="0"/>
              <a:buChar char="•"/>
            </a:pPr>
            <a:r>
              <a:rPr lang="en-GB" sz="1200" dirty="0"/>
              <a:t>Post 18 Apprenticeships  - If you are in Y13 there are a number of degree apprenticeships currently being advertised. Use both the gov.uk website and </a:t>
            </a:r>
            <a:r>
              <a:rPr lang="en-GB" sz="1200" dirty="0">
                <a:hlinkClick r:id="rId4"/>
              </a:rPr>
              <a:t>www.notgoingtouni.co.uk</a:t>
            </a:r>
            <a:r>
              <a:rPr lang="en-GB" sz="1200" dirty="0"/>
              <a:t> to explore these opportunities. </a:t>
            </a:r>
          </a:p>
          <a:p>
            <a:r>
              <a:rPr lang="en-GB" sz="1400" b="1" dirty="0"/>
              <a:t>Parent and Carer Apprenticeship Information Evening </a:t>
            </a:r>
            <a:r>
              <a:rPr lang="en-GB" sz="1200" dirty="0"/>
              <a:t>will be hosted one in each local authority and open to all. There will be a panel of employers, apprentices and training providers to answer questions and share their experiences. All will run from 17:30 – 19:00 </a:t>
            </a:r>
          </a:p>
          <a:p>
            <a:r>
              <a:rPr lang="en-GB" sz="1050" i="1" u="sng" dirty="0">
                <a:solidFill>
                  <a:srgbClr val="404040"/>
                </a:solidFill>
                <a:effectLst/>
                <a:latin typeface="Trebuchet MS" panose="020B0603020202020204" pitchFamily="34" charset="0"/>
                <a:ea typeface="Calibri" panose="020F0502020204030204" pitchFamily="34" charset="0"/>
                <a:hlinkClick r:id="rId5"/>
              </a:rPr>
              <a:t>Tuesday 20th February, Bristol Cathedral School</a:t>
            </a:r>
            <a:r>
              <a:rPr lang="en-GB" sz="1050" dirty="0">
                <a:solidFill>
                  <a:srgbClr val="161616"/>
                </a:solidFill>
                <a:effectLst/>
                <a:latin typeface="Trebuchet MS" panose="020B0603020202020204" pitchFamily="34" charset="0"/>
                <a:ea typeface="Calibri" panose="020F0502020204030204" pitchFamily="34" charset="0"/>
              </a:rPr>
              <a:t>  </a:t>
            </a:r>
            <a:endParaRPr lang="en-GB" sz="1000" dirty="0">
              <a:effectLst/>
              <a:latin typeface="Calibri" panose="020F0502020204030204" pitchFamily="34" charset="0"/>
              <a:ea typeface="Calibri" panose="020F0502020204030204" pitchFamily="34" charset="0"/>
            </a:endParaRPr>
          </a:p>
          <a:p>
            <a:r>
              <a:rPr lang="en-GB" sz="1050" dirty="0">
                <a:solidFill>
                  <a:srgbClr val="161616"/>
                </a:solidFill>
                <a:effectLst/>
                <a:latin typeface="Trebuchet MS" panose="020B0603020202020204" pitchFamily="34" charset="0"/>
                <a:ea typeface="Calibri" panose="020F0502020204030204" pitchFamily="34" charset="0"/>
              </a:rPr>
              <a:t>NORTH SOMERSET</a:t>
            </a:r>
            <a:br>
              <a:rPr lang="en-GB" sz="1050" dirty="0">
                <a:solidFill>
                  <a:srgbClr val="161616"/>
                </a:solidFill>
                <a:effectLst/>
                <a:latin typeface="Trebuchet MS" panose="020B0603020202020204" pitchFamily="34" charset="0"/>
                <a:ea typeface="Calibri" panose="020F0502020204030204" pitchFamily="34" charset="0"/>
              </a:rPr>
            </a:br>
            <a:r>
              <a:rPr lang="en-GB" sz="1050" i="1" u="sng" dirty="0">
                <a:solidFill>
                  <a:srgbClr val="404040"/>
                </a:solidFill>
                <a:effectLst/>
                <a:latin typeface="Trebuchet MS" panose="020B0603020202020204" pitchFamily="34" charset="0"/>
                <a:ea typeface="Calibri" panose="020F0502020204030204" pitchFamily="34" charset="0"/>
                <a:hlinkClick r:id="rId6"/>
              </a:rPr>
              <a:t>Wednesday 21st February, Priory Community School</a:t>
            </a:r>
            <a:r>
              <a:rPr lang="en-GB" sz="1050" u="sng" dirty="0">
                <a:solidFill>
                  <a:srgbClr val="404040"/>
                </a:solidFill>
                <a:effectLst/>
                <a:latin typeface="Trebuchet MS" panose="020B0603020202020204" pitchFamily="34" charset="0"/>
                <a:ea typeface="Calibri" panose="020F0502020204030204" pitchFamily="34" charset="0"/>
                <a:hlinkClick r:id="rId6"/>
              </a:rPr>
              <a:t> </a:t>
            </a:r>
            <a:r>
              <a:rPr lang="en-GB" sz="1050" dirty="0">
                <a:solidFill>
                  <a:srgbClr val="161616"/>
                </a:solidFill>
                <a:effectLst/>
                <a:latin typeface="Trebuchet MS" panose="020B0603020202020204" pitchFamily="34" charset="0"/>
                <a:ea typeface="Calibri" panose="020F0502020204030204" pitchFamily="34" charset="0"/>
              </a:rPr>
              <a:t> </a:t>
            </a:r>
            <a:endParaRPr lang="en-GB" sz="1000" dirty="0">
              <a:effectLst/>
              <a:latin typeface="Calibri" panose="020F0502020204030204" pitchFamily="34" charset="0"/>
              <a:ea typeface="Calibri" panose="020F0502020204030204" pitchFamily="34" charset="0"/>
            </a:endParaRPr>
          </a:p>
          <a:p>
            <a:r>
              <a:rPr lang="en-GB" sz="1050" dirty="0">
                <a:solidFill>
                  <a:srgbClr val="161616"/>
                </a:solidFill>
                <a:effectLst/>
                <a:latin typeface="Trebuchet MS" panose="020B0603020202020204" pitchFamily="34" charset="0"/>
                <a:ea typeface="Calibri" panose="020F0502020204030204" pitchFamily="34" charset="0"/>
              </a:rPr>
              <a:t>SOUTH GLOS</a:t>
            </a:r>
            <a:endParaRPr lang="en-GB" sz="1000" dirty="0">
              <a:effectLst/>
              <a:latin typeface="Calibri" panose="020F0502020204030204" pitchFamily="34" charset="0"/>
              <a:ea typeface="Calibri" panose="020F0502020204030204" pitchFamily="34" charset="0"/>
            </a:endParaRPr>
          </a:p>
          <a:p>
            <a:r>
              <a:rPr lang="en-GB" sz="1050" i="1" u="sng" dirty="0">
                <a:solidFill>
                  <a:srgbClr val="404040"/>
                </a:solidFill>
                <a:effectLst/>
                <a:latin typeface="Trebuchet MS" panose="020B0603020202020204" pitchFamily="34" charset="0"/>
                <a:ea typeface="Calibri" panose="020F0502020204030204" pitchFamily="34" charset="0"/>
                <a:hlinkClick r:id="rId7"/>
              </a:rPr>
              <a:t>Tuesday 27th February, </a:t>
            </a:r>
            <a:r>
              <a:rPr lang="en-GB" sz="1050" i="1" u="sng" dirty="0" err="1">
                <a:solidFill>
                  <a:srgbClr val="404040"/>
                </a:solidFill>
                <a:effectLst/>
                <a:latin typeface="Trebuchet MS" panose="020B0603020202020204" pitchFamily="34" charset="0"/>
                <a:ea typeface="Calibri" panose="020F0502020204030204" pitchFamily="34" charset="0"/>
                <a:hlinkClick r:id="rId7"/>
              </a:rPr>
              <a:t>Abbeywood</a:t>
            </a:r>
            <a:r>
              <a:rPr lang="en-GB" sz="1050" i="1" u="sng" dirty="0">
                <a:solidFill>
                  <a:srgbClr val="404040"/>
                </a:solidFill>
                <a:effectLst/>
                <a:latin typeface="Trebuchet MS" panose="020B0603020202020204" pitchFamily="34" charset="0"/>
                <a:ea typeface="Calibri" panose="020F0502020204030204" pitchFamily="34" charset="0"/>
                <a:hlinkClick r:id="rId7"/>
              </a:rPr>
              <a:t> Community School</a:t>
            </a:r>
            <a:r>
              <a:rPr lang="en-GB" sz="1050" i="1" dirty="0">
                <a:solidFill>
                  <a:srgbClr val="161616"/>
                </a:solidFill>
                <a:effectLst/>
                <a:latin typeface="Trebuchet MS" panose="020B0603020202020204" pitchFamily="34" charset="0"/>
                <a:ea typeface="Calibri" panose="020F0502020204030204" pitchFamily="34" charset="0"/>
              </a:rPr>
              <a:t> </a:t>
            </a:r>
            <a:endParaRPr lang="en-GB" sz="1000" dirty="0">
              <a:effectLst/>
              <a:latin typeface="Calibri" panose="020F0502020204030204" pitchFamily="34" charset="0"/>
              <a:ea typeface="Calibri" panose="020F0502020204030204" pitchFamily="34" charset="0"/>
            </a:endParaRPr>
          </a:p>
          <a:p>
            <a:r>
              <a:rPr lang="en-GB" sz="1050" dirty="0">
                <a:solidFill>
                  <a:srgbClr val="161616"/>
                </a:solidFill>
                <a:effectLst/>
                <a:latin typeface="Trebuchet MS" panose="020B0603020202020204" pitchFamily="34" charset="0"/>
                <a:ea typeface="Calibri" panose="020F0502020204030204" pitchFamily="34" charset="0"/>
              </a:rPr>
              <a:t>B&amp;NES</a:t>
            </a:r>
            <a:endParaRPr lang="en-GB" sz="1000" dirty="0">
              <a:effectLst/>
              <a:latin typeface="Calibri" panose="020F0502020204030204" pitchFamily="34" charset="0"/>
              <a:ea typeface="Calibri" panose="020F0502020204030204" pitchFamily="34" charset="0"/>
            </a:endParaRPr>
          </a:p>
          <a:p>
            <a:r>
              <a:rPr lang="en-GB" sz="1050" i="1" u="sng" dirty="0">
                <a:solidFill>
                  <a:srgbClr val="404040"/>
                </a:solidFill>
                <a:effectLst/>
                <a:latin typeface="Trebuchet MS" panose="020B0603020202020204" pitchFamily="34" charset="0"/>
                <a:ea typeface="Calibri" panose="020F0502020204030204" pitchFamily="34" charset="0"/>
                <a:hlinkClick r:id="rId8"/>
              </a:rPr>
              <a:t>Wednesday 28th February, Bath College</a:t>
            </a:r>
            <a:r>
              <a:rPr lang="en-GB" sz="1050" i="1" dirty="0">
                <a:solidFill>
                  <a:srgbClr val="FF0000"/>
                </a:solidFill>
                <a:effectLst/>
                <a:latin typeface="Trebuchet MS" panose="020B0603020202020204" pitchFamily="34" charset="0"/>
                <a:ea typeface="Calibri" panose="020F0502020204030204" pitchFamily="34" charset="0"/>
              </a:rPr>
              <a:t> </a:t>
            </a:r>
            <a:endParaRPr lang="en-GB" sz="1000" dirty="0">
              <a:effectLst/>
              <a:latin typeface="Calibri" panose="020F0502020204030204" pitchFamily="34" charset="0"/>
              <a:ea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1400" b="1" dirty="0"/>
              <a:t>Weston College Apprenticeship Events: </a:t>
            </a:r>
            <a:r>
              <a:rPr lang="en-GB" sz="1100" dirty="0"/>
              <a:t>Weston College are holding 2 evening event dedicated to Apprenticeships on 6 and 8 February. You can find out more here: </a:t>
            </a:r>
            <a:r>
              <a:rPr kumimoji="0" lang="en-GB" sz="1200" b="0" i="0" u="none" strike="noStrike" kern="1200" cap="none" spc="0" normalizeH="0" baseline="0" noProof="0" dirty="0">
                <a:ln>
                  <a:noFill/>
                </a:ln>
                <a:solidFill>
                  <a:prstClr val="black"/>
                </a:solidFill>
                <a:effectLst/>
                <a:uLnTx/>
                <a:uFillTx/>
                <a:latin typeface="Calibri"/>
                <a:ea typeface="+mn-ea"/>
                <a:cs typeface="Calibri"/>
                <a:hlinkClick r:id="rId9"/>
              </a:rPr>
              <a:t>FULL DETAILS</a:t>
            </a:r>
            <a:endParaRPr kumimoji="0" lang="en-GB" sz="1200" b="0" i="0" u="none" strike="noStrike" kern="1200" cap="none" spc="0" normalizeH="0" baseline="0" noProof="0" dirty="0">
              <a:ln>
                <a:noFill/>
              </a:ln>
              <a:solidFill>
                <a:prstClr val="black"/>
              </a:solidFill>
              <a:effectLst/>
              <a:uLnTx/>
              <a:uFillTx/>
              <a:latin typeface="Calibri"/>
              <a:ea typeface="+mn-ea"/>
              <a:cs typeface="Calibri"/>
            </a:endParaRPr>
          </a:p>
          <a:p>
            <a:pPr>
              <a:lnSpc>
                <a:spcPct val="150000"/>
              </a:lnSpc>
            </a:pPr>
            <a:r>
              <a:rPr lang="en-GB" sz="1400" b="1" dirty="0">
                <a:effectLst/>
                <a:highlight>
                  <a:srgbClr val="FFFF00"/>
                </a:highlight>
                <a:latin typeface="Helvetica" panose="020B0604020202020204" pitchFamily="34" charset="0"/>
                <a:ea typeface="Times New Roman" panose="02020603050405020304" pitchFamily="18" charset="0"/>
              </a:rPr>
              <a:t>Target Audience Y10 –Y13</a:t>
            </a:r>
          </a:p>
          <a:p>
            <a:pPr fontAlgn="base"/>
            <a:r>
              <a:rPr lang="en-GB" sz="1400" b="1" dirty="0">
                <a:solidFill>
                  <a:srgbClr val="000000"/>
                </a:solidFill>
                <a:effectLst/>
                <a:ea typeface="Calibri" panose="020F0502020204030204" pitchFamily="34" charset="0"/>
                <a:cs typeface="Calibri" panose="020F0502020204030204" pitchFamily="34" charset="0"/>
              </a:rPr>
              <a:t>Burgess Salmon Student Information Days: </a:t>
            </a:r>
            <a:r>
              <a:rPr lang="en-GB" sz="1100" dirty="0">
                <a:solidFill>
                  <a:srgbClr val="000000"/>
                </a:solidFill>
                <a:effectLst/>
                <a:ea typeface="Calibri" panose="020F0502020204030204" pitchFamily="34" charset="0"/>
              </a:rPr>
              <a:t>10 am to 4pm           </a:t>
            </a:r>
          </a:p>
          <a:p>
            <a:pPr fontAlgn="base"/>
            <a:r>
              <a:rPr lang="en-GB" sz="1100" dirty="0">
                <a:solidFill>
                  <a:srgbClr val="000000"/>
                </a:solidFill>
                <a:effectLst/>
                <a:ea typeface="Calibri" panose="020F0502020204030204" pitchFamily="34" charset="0"/>
              </a:rPr>
              <a:t>25</a:t>
            </a:r>
            <a:r>
              <a:rPr lang="en-GB" sz="1100" baseline="30000" dirty="0">
                <a:solidFill>
                  <a:srgbClr val="000000"/>
                </a:solidFill>
                <a:effectLst/>
                <a:ea typeface="Calibri" panose="020F0502020204030204" pitchFamily="34" charset="0"/>
              </a:rPr>
              <a:t>th</a:t>
            </a:r>
            <a:r>
              <a:rPr lang="en-GB" sz="1100" dirty="0">
                <a:solidFill>
                  <a:srgbClr val="000000"/>
                </a:solidFill>
                <a:effectLst/>
                <a:ea typeface="Calibri" panose="020F0502020204030204" pitchFamily="34" charset="0"/>
              </a:rPr>
              <a:t>  March: </a:t>
            </a:r>
            <a:r>
              <a:rPr lang="en-GB" sz="1100" u="sng" dirty="0">
                <a:solidFill>
                  <a:srgbClr val="404040"/>
                </a:solidFill>
                <a:effectLst/>
                <a:ea typeface="Calibri" panose="020F0502020204030204" pitchFamily="34" charset="0"/>
                <a:hlinkClick r:id="rId10"/>
              </a:rPr>
              <a:t>Year 10/11 student sign up</a:t>
            </a:r>
            <a:r>
              <a:rPr lang="en-GB" sz="1100" dirty="0">
                <a:solidFill>
                  <a:srgbClr val="404040"/>
                </a:solidFill>
                <a:effectLst/>
                <a:ea typeface="Calibri" panose="020F0502020204030204" pitchFamily="34" charset="0"/>
                <a:cs typeface="Calibri" panose="020F0502020204030204" pitchFamily="34" charset="0"/>
              </a:rPr>
              <a:t> </a:t>
            </a:r>
            <a:endParaRPr lang="en-GB" sz="1100" dirty="0">
              <a:solidFill>
                <a:srgbClr val="000000"/>
              </a:solidFill>
              <a:effectLst/>
              <a:ea typeface="Calibri" panose="020F0502020204030204" pitchFamily="34" charset="0"/>
            </a:endParaRPr>
          </a:p>
          <a:p>
            <a:pPr fontAlgn="base"/>
            <a:r>
              <a:rPr lang="en-GB" sz="1100" dirty="0">
                <a:solidFill>
                  <a:srgbClr val="000000"/>
                </a:solidFill>
                <a:effectLst/>
                <a:ea typeface="Calibri" panose="020F0502020204030204" pitchFamily="34" charset="0"/>
              </a:rPr>
              <a:t>28</a:t>
            </a:r>
            <a:r>
              <a:rPr lang="en-GB" sz="1100" baseline="30000" dirty="0">
                <a:solidFill>
                  <a:srgbClr val="000000"/>
                </a:solidFill>
                <a:effectLst/>
                <a:ea typeface="Calibri" panose="020F0502020204030204" pitchFamily="34" charset="0"/>
              </a:rPr>
              <a:t>th </a:t>
            </a:r>
            <a:r>
              <a:rPr lang="en-GB" sz="1100" dirty="0">
                <a:solidFill>
                  <a:srgbClr val="000000"/>
                </a:solidFill>
                <a:effectLst/>
                <a:ea typeface="Calibri" panose="020F0502020204030204" pitchFamily="34" charset="0"/>
              </a:rPr>
              <a:t> </a:t>
            </a:r>
            <a:r>
              <a:rPr lang="en-GB" sz="1100" dirty="0">
                <a:solidFill>
                  <a:srgbClr val="000000"/>
                </a:solidFill>
                <a:effectLst/>
                <a:ea typeface="Calibri" panose="020F0502020204030204" pitchFamily="34" charset="0"/>
                <a:cs typeface="Calibri" panose="020F0502020204030204" pitchFamily="34" charset="0"/>
              </a:rPr>
              <a:t>March: </a:t>
            </a:r>
            <a:r>
              <a:rPr lang="en-GB" sz="1100" u="sng" dirty="0">
                <a:solidFill>
                  <a:srgbClr val="404040"/>
                </a:solidFill>
                <a:effectLst/>
                <a:ea typeface="Calibri" panose="020F0502020204030204" pitchFamily="34" charset="0"/>
                <a:hlinkClick r:id="rId11"/>
              </a:rPr>
              <a:t>Year 12/13 student sign up</a:t>
            </a:r>
            <a:endParaRPr lang="en-GB" sz="1100" u="sng" dirty="0">
              <a:solidFill>
                <a:srgbClr val="404040"/>
              </a:solidFill>
              <a:effectLst/>
              <a:ea typeface="Calibri" panose="020F0502020204030204" pitchFamily="34" charset="0"/>
            </a:endParaRPr>
          </a:p>
          <a:p>
            <a:pPr>
              <a:spcAft>
                <a:spcPts val="1000"/>
              </a:spcAft>
            </a:pPr>
            <a:r>
              <a:rPr lang="en-US" sz="1400" b="1" dirty="0">
                <a:solidFill>
                  <a:schemeClr val="accent1">
                    <a:lumMod val="75000"/>
                  </a:schemeClr>
                </a:solidFill>
                <a:highlight>
                  <a:srgbClr val="00FF00"/>
                </a:highlight>
                <a:ea typeface="Trebuchet MS" panose="020B0603020202020204" pitchFamily="34" charset="0"/>
                <a:cs typeface="Times New Roman" panose="02020603050405020304" pitchFamily="18" charset="0"/>
              </a:rPr>
              <a:t>Vacancies of the month </a:t>
            </a:r>
          </a:p>
          <a:p>
            <a:pPr>
              <a:spcAft>
                <a:spcPts val="1000"/>
              </a:spcAft>
            </a:pPr>
            <a:r>
              <a:rPr lang="en-GB" sz="1400" b="1" dirty="0">
                <a:ea typeface="Trebuchet MS" panose="020B0603020202020204" pitchFamily="34" charset="0"/>
                <a:cs typeface="Times New Roman" panose="02020603050405020304" pitchFamily="18" charset="0"/>
              </a:rPr>
              <a:t>Degree Level Apprenticeships – </a:t>
            </a:r>
            <a:r>
              <a:rPr lang="en-GB" sz="1100" dirty="0">
                <a:ea typeface="Trebuchet MS" panose="020B0603020202020204" pitchFamily="34" charset="0"/>
                <a:cs typeface="Times New Roman" panose="02020603050405020304" pitchFamily="18" charset="0"/>
              </a:rPr>
              <a:t>there are a large number of degree level apprenticeship opportunities currently available on the Find an Apprenticeship website. Atkins Ltd have a wide range of vacancies  including </a:t>
            </a:r>
            <a:r>
              <a:rPr lang="en-GB" sz="1100" dirty="0" err="1">
                <a:ea typeface="Trebuchet MS" panose="020B0603020202020204" pitchFamily="34" charset="0"/>
                <a:cs typeface="Times New Roman" panose="02020603050405020304" pitchFamily="18" charset="0"/>
              </a:rPr>
              <a:t>Nucleur</a:t>
            </a:r>
            <a:r>
              <a:rPr lang="en-GB" sz="1100" dirty="0">
                <a:ea typeface="Trebuchet MS" panose="020B0603020202020204" pitchFamily="34" charset="0"/>
                <a:cs typeface="Times New Roman" panose="02020603050405020304" pitchFamily="18" charset="0"/>
              </a:rPr>
              <a:t> Scientist/Engineer, Chartered Surveyor, Civil Engineering plus more. GKN and Babcock also have Apprenticeship opportunities advertised. </a:t>
            </a:r>
            <a:r>
              <a:rPr lang="en-GB" sz="1100" b="1" dirty="0">
                <a:ea typeface="Trebuchet MS" panose="020B0603020202020204" pitchFamily="34" charset="0"/>
                <a:cs typeface="Times New Roman" panose="02020603050405020304" pitchFamily="18" charset="0"/>
                <a:hlinkClick r:id="rId12"/>
              </a:rPr>
              <a:t>Search Here </a:t>
            </a:r>
            <a:r>
              <a:rPr lang="en-GB" sz="1100" dirty="0">
                <a:ea typeface="Trebuchet MS" panose="020B0603020202020204" pitchFamily="34" charset="0"/>
                <a:cs typeface="Times New Roman" panose="02020603050405020304" pitchFamily="18" charset="0"/>
              </a:rPr>
              <a:t>for current degree apprenticeship vacancies.</a:t>
            </a:r>
          </a:p>
          <a:p>
            <a:pPr>
              <a:spcAft>
                <a:spcPts val="1000"/>
              </a:spcAft>
            </a:pPr>
            <a:r>
              <a:rPr lang="en-GB" sz="1400" b="1" dirty="0">
                <a:ea typeface="Trebuchet MS" panose="020B0603020202020204" pitchFamily="34" charset="0"/>
                <a:cs typeface="Times New Roman" panose="02020603050405020304" pitchFamily="18" charset="0"/>
              </a:rPr>
              <a:t>GKN Apprenticeships – </a:t>
            </a:r>
            <a:r>
              <a:rPr lang="en-GB" sz="1200" dirty="0">
                <a:ea typeface="Trebuchet MS" panose="020B0603020202020204" pitchFamily="34" charset="0"/>
                <a:cs typeface="Times New Roman" panose="02020603050405020304" pitchFamily="18" charset="0"/>
              </a:rPr>
              <a:t>as well as degree apprenticeships GKN have vacancies for Post 16 students. Details can be found </a:t>
            </a:r>
            <a:r>
              <a:rPr lang="en-GB" sz="1200" b="1" dirty="0">
                <a:ea typeface="Trebuchet MS" panose="020B0603020202020204" pitchFamily="34" charset="0"/>
                <a:cs typeface="Times New Roman" panose="02020603050405020304" pitchFamily="18" charset="0"/>
                <a:hlinkClick r:id="rId13"/>
              </a:rPr>
              <a:t>HERE</a:t>
            </a:r>
            <a:endParaRPr lang="en-GB" sz="1200" b="1" dirty="0">
              <a:ea typeface="Trebuchet MS" panose="020B0603020202020204" pitchFamily="34" charset="0"/>
              <a:cs typeface="Times New Roman" panose="02020603050405020304" pitchFamily="18" charset="0"/>
            </a:endParaRPr>
          </a:p>
          <a:p>
            <a:pPr>
              <a:spcAft>
                <a:spcPts val="1000"/>
              </a:spcAft>
            </a:pPr>
            <a:r>
              <a:rPr lang="en-GB" sz="1400" b="1" dirty="0">
                <a:ea typeface="Trebuchet MS" panose="020B0603020202020204" pitchFamily="34" charset="0"/>
                <a:cs typeface="Times New Roman" panose="02020603050405020304" pitchFamily="18" charset="0"/>
              </a:rPr>
              <a:t>BAE Apprenticeships – </a:t>
            </a:r>
            <a:r>
              <a:rPr lang="en-GB" sz="1200" dirty="0">
                <a:ea typeface="Trebuchet MS" panose="020B0603020202020204" pitchFamily="34" charset="0"/>
                <a:cs typeface="Times New Roman" panose="02020603050405020304" pitchFamily="18" charset="0"/>
              </a:rPr>
              <a:t>Recruiting for both Post 16 and 18. Further details can be found </a:t>
            </a:r>
            <a:r>
              <a:rPr lang="en-GB" sz="1200" dirty="0">
                <a:ea typeface="Trebuchet MS" panose="020B0603020202020204" pitchFamily="34" charset="0"/>
                <a:cs typeface="Times New Roman" panose="02020603050405020304" pitchFamily="18" charset="0"/>
                <a:hlinkClick r:id="rId14"/>
              </a:rPr>
              <a:t>HERE</a:t>
            </a:r>
            <a:r>
              <a:rPr lang="en-GB" sz="1400" b="1" dirty="0">
                <a:ea typeface="Trebuchet MS" panose="020B0603020202020204" pitchFamily="34" charset="0"/>
                <a:cs typeface="Times New Roman" panose="02020603050405020304" pitchFamily="18" charset="0"/>
              </a:rPr>
              <a:t>. </a:t>
            </a:r>
            <a:r>
              <a:rPr lang="en-GB" sz="1200" dirty="0">
                <a:solidFill>
                  <a:srgbClr val="000000"/>
                </a:solidFill>
                <a:effectLst/>
                <a:ea typeface="Calibri" panose="020F0502020204030204" pitchFamily="34" charset="0"/>
                <a:cs typeface="Calibri" panose="020F0502020204030204" pitchFamily="34" charset="0"/>
              </a:rPr>
              <a:t>Our recruitment window for next year intakes (September 2024 Start) ends on 28</a:t>
            </a:r>
            <a:r>
              <a:rPr lang="en-GB" sz="1200" baseline="30000" dirty="0">
                <a:solidFill>
                  <a:srgbClr val="000000"/>
                </a:solidFill>
                <a:effectLst/>
                <a:ea typeface="Calibri" panose="020F0502020204030204" pitchFamily="34" charset="0"/>
                <a:cs typeface="Calibri" panose="020F0502020204030204" pitchFamily="34" charset="0"/>
              </a:rPr>
              <a:t>th</a:t>
            </a:r>
            <a:r>
              <a:rPr lang="en-GB" sz="1200" dirty="0">
                <a:solidFill>
                  <a:srgbClr val="000000"/>
                </a:solidFill>
                <a:effectLst/>
                <a:ea typeface="Calibri" panose="020F0502020204030204" pitchFamily="34" charset="0"/>
                <a:cs typeface="Calibri" panose="020F0502020204030204" pitchFamily="34" charset="0"/>
              </a:rPr>
              <a:t> February</a:t>
            </a:r>
          </a:p>
          <a:p>
            <a:pPr>
              <a:spcAft>
                <a:spcPts val="1000"/>
              </a:spcAft>
            </a:pPr>
            <a:r>
              <a:rPr lang="en-GB" sz="1400" b="1" dirty="0">
                <a:ea typeface="Trebuchet MS" panose="020B0603020202020204" pitchFamily="34" charset="0"/>
                <a:cs typeface="Times New Roman" panose="02020603050405020304" pitchFamily="18" charset="0"/>
              </a:rPr>
              <a:t>MOD – DE&amp;S. </a:t>
            </a:r>
            <a:r>
              <a:rPr lang="en-GB" sz="1200" dirty="0">
                <a:ea typeface="Trebuchet MS" panose="020B0603020202020204" pitchFamily="34" charset="0"/>
                <a:cs typeface="Times New Roman" panose="02020603050405020304" pitchFamily="18" charset="0"/>
              </a:rPr>
              <a:t>Are currently recruiting for a number of positions both Post 16 and Post 18. further details can be found </a:t>
            </a:r>
            <a:r>
              <a:rPr lang="en-GB" sz="1400" b="1" dirty="0">
                <a:ea typeface="Trebuchet MS" panose="020B0603020202020204" pitchFamily="34" charset="0"/>
                <a:cs typeface="Times New Roman" panose="02020603050405020304" pitchFamily="18" charset="0"/>
                <a:hlinkClick r:id="rId15"/>
              </a:rPr>
              <a:t>HERE </a:t>
            </a:r>
            <a:endParaRPr lang="en-GB" sz="1400" b="1" dirty="0">
              <a:ea typeface="Trebuchet MS" panose="020B0603020202020204" pitchFamily="34" charset="0"/>
              <a:cs typeface="Times New Roman" panose="02020603050405020304" pitchFamily="18" charset="0"/>
            </a:endParaRPr>
          </a:p>
          <a:p>
            <a:pPr>
              <a:spcAft>
                <a:spcPts val="1000"/>
              </a:spcAft>
            </a:pPr>
            <a:r>
              <a:rPr lang="en-GB" sz="1400" b="1" dirty="0">
                <a:ea typeface="Trebuchet MS" panose="020B0603020202020204" pitchFamily="34" charset="0"/>
                <a:cs typeface="Times New Roman" panose="02020603050405020304" pitchFamily="18" charset="0"/>
              </a:rPr>
              <a:t>Lloyds Banking Group – </a:t>
            </a:r>
            <a:r>
              <a:rPr lang="en-GB" sz="1200" dirty="0">
                <a:ea typeface="Trebuchet MS" panose="020B0603020202020204" pitchFamily="34" charset="0"/>
                <a:cs typeface="Times New Roman" panose="02020603050405020304" pitchFamily="18" charset="0"/>
              </a:rPr>
              <a:t>have apprenticeship opportunities in Bristol for Year 13 students </a:t>
            </a:r>
          </a:p>
          <a:p>
            <a:pPr>
              <a:spcAft>
                <a:spcPts val="1000"/>
              </a:spcAft>
            </a:pPr>
            <a:r>
              <a:rPr lang="en-GB" sz="1200" dirty="0">
                <a:effectLst/>
                <a:ea typeface="Calibri" panose="020F0502020204030204" pitchFamily="34" charset="0"/>
              </a:rPr>
              <a:t>HR Apprenticeship leading to L5 CIPD qualification</a:t>
            </a:r>
            <a:r>
              <a:rPr lang="en-GB" sz="1200" dirty="0">
                <a:ea typeface="Calibri" panose="020F0502020204030204" pitchFamily="34" charset="0"/>
              </a:rPr>
              <a:t>: </a:t>
            </a:r>
            <a:r>
              <a:rPr lang="en-GB" sz="1200" dirty="0">
                <a:ea typeface="Calibri" panose="020F0502020204030204" pitchFamily="34" charset="0"/>
                <a:hlinkClick r:id="rId16"/>
              </a:rPr>
              <a:t>Look Here</a:t>
            </a:r>
            <a:endParaRPr lang="en-GB" sz="1200" dirty="0">
              <a:ea typeface="Calibri" panose="020F0502020204030204" pitchFamily="34" charset="0"/>
            </a:endParaRPr>
          </a:p>
          <a:p>
            <a:pPr>
              <a:spcAft>
                <a:spcPts val="1000"/>
              </a:spcAft>
            </a:pPr>
            <a:r>
              <a:rPr lang="en-GB" sz="1200" dirty="0">
                <a:effectLst/>
                <a:ea typeface="Calibri" panose="020F0502020204030204" pitchFamily="34" charset="0"/>
              </a:rPr>
              <a:t>Internal Audit apprenticeship leading to L7 Masters in Internal Auditing: </a:t>
            </a:r>
            <a:r>
              <a:rPr lang="en-GB" sz="1200" dirty="0">
                <a:effectLst/>
                <a:ea typeface="Calibri" panose="020F0502020204030204" pitchFamily="34" charset="0"/>
                <a:hlinkClick r:id="rId17"/>
              </a:rPr>
              <a:t>Look Here</a:t>
            </a:r>
            <a:endParaRPr lang="en-GB" sz="1200" dirty="0">
              <a:effectLst/>
              <a:ea typeface="Calibri" panose="020F0502020204030204" pitchFamily="34" charset="0"/>
            </a:endParaRPr>
          </a:p>
          <a:p>
            <a:r>
              <a:rPr lang="en-GB" sz="1200" dirty="0">
                <a:effectLst/>
                <a:ea typeface="Calibri" panose="020F0502020204030204" pitchFamily="34" charset="0"/>
              </a:rPr>
              <a:t>Financial Services Professional apprenticeship leading to Chartered Banking Institute Advanced Diploma in Banking</a:t>
            </a:r>
            <a:r>
              <a:rPr lang="en-GB" sz="1100" dirty="0">
                <a:ea typeface="Calibri" panose="020F0502020204030204" pitchFamily="34" charset="0"/>
              </a:rPr>
              <a:t>:</a:t>
            </a:r>
          </a:p>
          <a:p>
            <a:r>
              <a:rPr lang="en-GB" sz="1100" dirty="0">
                <a:effectLst/>
                <a:ea typeface="Calibri" panose="020F0502020204030204" pitchFamily="34" charset="0"/>
                <a:hlinkClick r:id="rId18"/>
              </a:rPr>
              <a:t>Look Here</a:t>
            </a:r>
            <a:endParaRPr lang="en-GB" sz="1400" dirty="0">
              <a:solidFill>
                <a:schemeClr val="accent1"/>
              </a:solidFill>
              <a:ea typeface="Trebuchet MS" panose="020B0603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9925D90-4AEF-7C87-DF52-C01DC5E44782}"/>
              </a:ext>
            </a:extLst>
          </p:cNvPr>
          <p:cNvPicPr>
            <a:picLocks noChangeAspect="1"/>
          </p:cNvPicPr>
          <p:nvPr/>
        </p:nvPicPr>
        <p:blipFill>
          <a:blip r:embed="rId19"/>
          <a:stretch>
            <a:fillRect/>
          </a:stretch>
        </p:blipFill>
        <p:spPr>
          <a:xfrm>
            <a:off x="5759450" y="698500"/>
            <a:ext cx="1519016" cy="2106952"/>
          </a:xfrm>
          <a:prstGeom prst="rect">
            <a:avLst/>
          </a:prstGeom>
        </p:spPr>
      </p:pic>
    </p:spTree>
    <p:extLst>
      <p:ext uri="{BB962C8B-B14F-4D97-AF65-F5344CB8AC3E}">
        <p14:creationId xmlns:p14="http://schemas.microsoft.com/office/powerpoint/2010/main" val="1830710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a:off x="1" y="-195589"/>
            <a:ext cx="7556500" cy="797860"/>
          </a:xfrm>
          <a:prstGeom prst="rect">
            <a:avLst/>
          </a:prstGeom>
          <a:solidFill>
            <a:schemeClr val="tx2">
              <a:lumMod val="60000"/>
              <a:lumOff val="40000"/>
            </a:schemeClr>
          </a:solidFill>
        </p:spPr>
        <p:txBody>
          <a:bodyPr/>
          <a:lstStyle/>
          <a:p>
            <a:endParaRPr lang="en-GB"/>
          </a:p>
        </p:txBody>
      </p:sp>
      <p:sp>
        <p:nvSpPr>
          <p:cNvPr id="6" name="TextBox 6"/>
          <p:cNvSpPr txBox="1"/>
          <p:nvPr/>
        </p:nvSpPr>
        <p:spPr>
          <a:xfrm>
            <a:off x="510892" y="225525"/>
            <a:ext cx="6538216" cy="177677"/>
          </a:xfrm>
          <a:prstGeom prst="rect">
            <a:avLst/>
          </a:prstGeom>
        </p:spPr>
        <p:txBody>
          <a:bodyPr lIns="0" tIns="0" rIns="0" bIns="0" rtlCol="0" anchor="t">
            <a:spAutoFit/>
          </a:bodyPr>
          <a:lstStyle/>
          <a:p>
            <a:pPr algn="ctr">
              <a:lnSpc>
                <a:spcPts val="1500"/>
              </a:lnSpc>
            </a:pPr>
            <a:r>
              <a:rPr lang="en-US" sz="1000" spc="180" dirty="0">
                <a:solidFill>
                  <a:srgbClr val="FFFFFF"/>
                </a:solidFill>
                <a:latin typeface="Source Sans Pro"/>
              </a:rPr>
              <a:t>February 2024</a:t>
            </a:r>
          </a:p>
        </p:txBody>
      </p:sp>
      <p:sp>
        <p:nvSpPr>
          <p:cNvPr id="11" name="AutoShape 11"/>
          <p:cNvSpPr/>
          <p:nvPr/>
        </p:nvSpPr>
        <p:spPr>
          <a:xfrm>
            <a:off x="0" y="10427549"/>
            <a:ext cx="7556500" cy="454954"/>
          </a:xfrm>
          <a:prstGeom prst="rect">
            <a:avLst/>
          </a:prstGeom>
          <a:solidFill>
            <a:schemeClr val="tx2">
              <a:lumMod val="60000"/>
              <a:lumOff val="40000"/>
            </a:schemeClr>
          </a:solidFill>
        </p:spPr>
        <p:txBody>
          <a:bodyPr/>
          <a:lstStyle/>
          <a:p>
            <a:endParaRPr lang="en-GB"/>
          </a:p>
        </p:txBody>
      </p:sp>
      <p:sp>
        <p:nvSpPr>
          <p:cNvPr id="2" name="Rectangle 1">
            <a:extLst>
              <a:ext uri="{FF2B5EF4-FFF2-40B4-BE49-F238E27FC236}">
                <a16:creationId xmlns:a16="http://schemas.microsoft.com/office/drawing/2014/main" id="{05E82B2E-213F-4BE3-8CAF-7C9FB2388F41}"/>
              </a:ext>
            </a:extLst>
          </p:cNvPr>
          <p:cNvSpPr/>
          <p:nvPr/>
        </p:nvSpPr>
        <p:spPr>
          <a:xfrm>
            <a:off x="224422" y="765719"/>
            <a:ext cx="7107656" cy="9540000"/>
          </a:xfrm>
          <a:prstGeom prst="rect">
            <a:avLst/>
          </a:prstGeom>
          <a:ln>
            <a:solidFill>
              <a:schemeClr val="accent1"/>
            </a:solidFill>
          </a:ln>
        </p:spPr>
        <p:txBody>
          <a:bodyPr wrap="square" lIns="91440" tIns="45720" rIns="91440" bIns="45720" anchor="t">
            <a:spAutoFit/>
          </a:bodyPr>
          <a:lstStyle/>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u="sng" dirty="0">
              <a:solidFill>
                <a:srgbClr val="0000FF"/>
              </a:solidFill>
              <a:ea typeface="Trebuchet MS" panose="020B0603020202020204" pitchFamily="34" charset="0"/>
              <a:cs typeface="Times New Roman" panose="02020603050405020304" pitchFamily="18" charset="0"/>
            </a:endParaRPr>
          </a:p>
          <a:p>
            <a:endParaRPr lang="en-GB" sz="1400" b="1" i="1" dirty="0">
              <a:solidFill>
                <a:srgbClr val="0070C0"/>
              </a:solidFill>
              <a:ea typeface="Trebuchet MS" panose="020B060302020202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F888C0B8-BA65-4AF7-8C7E-035C0D2BDAFB}"/>
              </a:ext>
            </a:extLst>
          </p:cNvPr>
          <p:cNvSpPr/>
          <p:nvPr/>
        </p:nvSpPr>
        <p:spPr>
          <a:xfrm>
            <a:off x="224422" y="698500"/>
            <a:ext cx="7107656" cy="8917569"/>
          </a:xfrm>
          <a:prstGeom prst="rect">
            <a:avLst/>
          </a:prstGeom>
        </p:spPr>
        <p:txBody>
          <a:bodyPr wrap="square">
            <a:spAutoFit/>
          </a:bodyPr>
          <a:lstStyle/>
          <a:p>
            <a:r>
              <a:rPr lang="en-GB" sz="1200" b="1" dirty="0">
                <a:ea typeface="Trebuchet MS" panose="020B0603020202020204" pitchFamily="34" charset="0"/>
                <a:cs typeface="Times New Roman" panose="02020603050405020304" pitchFamily="18" charset="0"/>
              </a:rPr>
              <a:t>National Highways Apprenticeship Webinar </a:t>
            </a:r>
          </a:p>
          <a:p>
            <a:pPr marL="342900" lvl="0" indent="-342900">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rPr>
              <a:t>Who are National Highways? </a:t>
            </a:r>
            <a:endParaRPr lang="en-GB" sz="12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rPr>
              <a:t>Our apprenticeships and what it means to do an apprenticeship with us- what are we offering and what are the misconceptions. </a:t>
            </a:r>
            <a:endParaRPr lang="en-GB" sz="12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rPr>
              <a:t>Our employee networks and how our apprentices can get involved. </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Find the link to registration and our careers page </a:t>
            </a:r>
            <a:r>
              <a:rPr lang="en-GB" sz="1200" u="sng" dirty="0">
                <a:solidFill>
                  <a:srgbClr val="000000"/>
                </a:solidFill>
                <a:effectLst/>
                <a:latin typeface="Calibri" panose="020F0502020204030204" pitchFamily="34" charset="0"/>
                <a:ea typeface="Calibri" panose="020F0502020204030204" pitchFamily="34" charset="0"/>
                <a:hlinkClick r:id="rId2"/>
              </a:rPr>
              <a:t>here</a:t>
            </a:r>
            <a:r>
              <a:rPr lang="en-GB" sz="1200" dirty="0">
                <a:solidFill>
                  <a:srgbClr val="000000"/>
                </a:solidFill>
                <a:effectLst/>
                <a:latin typeface="Calibri" panose="020F0502020204030204" pitchFamily="34" charset="0"/>
                <a:ea typeface="Calibri" panose="020F0502020204030204" pitchFamily="34" charset="0"/>
              </a:rPr>
              <a:t> where all our vacancies will also be going live on Monday 5</a:t>
            </a:r>
            <a:r>
              <a:rPr lang="en-GB" sz="1200" baseline="30000" dirty="0">
                <a:solidFill>
                  <a:srgbClr val="000000"/>
                </a:solidFill>
                <a:effectLst/>
                <a:latin typeface="Calibri" panose="020F0502020204030204" pitchFamily="34" charset="0"/>
                <a:ea typeface="Calibri" panose="020F0502020204030204" pitchFamily="34" charset="0"/>
              </a:rPr>
              <a:t>th</a:t>
            </a:r>
            <a:r>
              <a:rPr lang="en-GB" sz="1200" dirty="0">
                <a:solidFill>
                  <a:srgbClr val="000000"/>
                </a:solidFill>
                <a:effectLst/>
                <a:latin typeface="Calibri" panose="020F0502020204030204" pitchFamily="34" charset="0"/>
                <a:ea typeface="Calibri" panose="020F0502020204030204" pitchFamily="34" charset="0"/>
              </a:rPr>
              <a:t> February</a:t>
            </a:r>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sz="1200" dirty="0">
              <a:ea typeface="Trebuchet MS" panose="020B0603020202020204" pitchFamily="34" charset="0"/>
              <a:cs typeface="Times New Roman" panose="02020603050405020304" pitchFamily="18" charset="0"/>
            </a:endParaRPr>
          </a:p>
          <a:p>
            <a:r>
              <a:rPr lang="en-GB" sz="1600" b="1" dirty="0">
                <a:solidFill>
                  <a:schemeClr val="accent1"/>
                </a:solidFill>
                <a:ea typeface="Trebuchet MS" panose="020B0603020202020204" pitchFamily="34" charset="0"/>
                <a:cs typeface="Times New Roman" panose="02020603050405020304" pitchFamily="18" charset="0"/>
              </a:rPr>
              <a:t>Spotlight on LAW</a:t>
            </a:r>
          </a:p>
          <a:p>
            <a:r>
              <a:rPr lang="en-GB" sz="1400" b="1" dirty="0">
                <a:solidFill>
                  <a:schemeClr val="accent1"/>
                </a:solidFill>
                <a:ea typeface="Trebuchet MS" panose="020B0603020202020204" pitchFamily="34" charset="0"/>
                <a:cs typeface="Times New Roman" panose="02020603050405020304" pitchFamily="18" charset="0"/>
              </a:rPr>
              <a:t>Law Apprenticeship Webinar – Irwin Mitchell Wednesday 7</a:t>
            </a:r>
            <a:r>
              <a:rPr lang="en-GB" sz="1400" b="1" baseline="30000" dirty="0">
                <a:solidFill>
                  <a:schemeClr val="accent1"/>
                </a:solidFill>
                <a:ea typeface="Trebuchet MS" panose="020B0603020202020204" pitchFamily="34" charset="0"/>
                <a:cs typeface="Times New Roman" panose="02020603050405020304" pitchFamily="18" charset="0"/>
              </a:rPr>
              <a:t>th</a:t>
            </a:r>
            <a:r>
              <a:rPr lang="en-GB" sz="1400" b="1" dirty="0">
                <a:solidFill>
                  <a:schemeClr val="accent1"/>
                </a:solidFill>
                <a:ea typeface="Trebuchet MS" panose="020B0603020202020204" pitchFamily="34" charset="0"/>
                <a:cs typeface="Times New Roman" panose="02020603050405020304" pitchFamily="18" charset="0"/>
              </a:rPr>
              <a:t> February – 6pm</a:t>
            </a:r>
            <a:endParaRPr lang="en-GB" sz="1200" b="1" dirty="0">
              <a:solidFill>
                <a:schemeClr val="accent1"/>
              </a:solidFill>
              <a:latin typeface="Calibri" panose="020F0502020204030204" pitchFamily="34" charset="0"/>
              <a:ea typeface="Trebuchet MS" panose="020B0603020202020204" pitchFamily="34" charset="0"/>
              <a:cs typeface="Times New Roman" panose="02020603050405020304" pitchFamily="18" charset="0"/>
            </a:endParaRPr>
          </a:p>
          <a:p>
            <a:r>
              <a:rPr lang="en-GB"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Target </a:t>
            </a:r>
            <a:r>
              <a:rPr lang="en-GB"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Audience Y10+</a:t>
            </a:r>
            <a:endParaRPr lang="en-GB" sz="1800" dirty="0">
              <a:effectLst/>
              <a:highlight>
                <a:srgbClr val="FFFF00"/>
              </a:highlight>
              <a:latin typeface="Calibri" panose="020F0502020204030204" pitchFamily="34" charset="0"/>
              <a:ea typeface="Calibri" panose="020F0502020204030204" pitchFamily="34" charset="0"/>
            </a:endParaRPr>
          </a:p>
          <a:p>
            <a:endParaRPr lang="en-GB" sz="1200" dirty="0">
              <a:effectLst/>
              <a:latin typeface="Arial" panose="020B0604020202020204" pitchFamily="34" charset="0"/>
              <a:ea typeface="Calibri" panose="020F0502020204030204" pitchFamily="34" charset="0"/>
            </a:endParaRPr>
          </a:p>
          <a:p>
            <a:r>
              <a:rPr lang="en-GB" sz="1200" dirty="0">
                <a:effectLst/>
                <a:ea typeface="Calibri" panose="020F0502020204030204" pitchFamily="34" charset="0"/>
              </a:rPr>
              <a:t>Our Early Careers team is hosting an external webinar during National Apprenticeship Week 2024 to provide insights into the legal and non-legal apprenticeships available with us for 2024.  </a:t>
            </a:r>
          </a:p>
          <a:p>
            <a:r>
              <a:rPr lang="en-GB" sz="1200" dirty="0">
                <a:effectLst/>
                <a:ea typeface="Calibri" panose="020F0502020204030204" pitchFamily="34" charset="0"/>
              </a:rPr>
              <a:t>Attendees can sign up via our website here - </a:t>
            </a:r>
            <a:r>
              <a:rPr lang="en-GB" sz="1200" u="sng" dirty="0">
                <a:solidFill>
                  <a:srgbClr val="0563C1"/>
                </a:solidFill>
                <a:effectLst/>
                <a:ea typeface="Calibri" panose="020F0502020204030204" pitchFamily="34" charset="0"/>
                <a:hlinkClick r:id="rId3"/>
              </a:rPr>
              <a:t>Apprenticeships at Irwin Mitchell</a:t>
            </a:r>
            <a:endParaRPr lang="en-GB" sz="1200" dirty="0">
              <a:effectLst/>
              <a:ea typeface="Calibri" panose="020F0502020204030204" pitchFamily="34" charset="0"/>
            </a:endParaRPr>
          </a:p>
          <a:p>
            <a:endParaRPr lang="en-GB" sz="1200" dirty="0">
              <a:effectLst/>
              <a:latin typeface="Aptos" panose="020B0004020202020204" pitchFamily="34" charset="0"/>
              <a:ea typeface="Calibri" panose="020F0502020204030204" pitchFamily="34" charset="0"/>
            </a:endParaRPr>
          </a:p>
          <a:p>
            <a:r>
              <a:rPr lang="en-GB" sz="1400" b="1" dirty="0">
                <a:solidFill>
                  <a:schemeClr val="accent1"/>
                </a:solidFill>
                <a:effectLst/>
                <a:latin typeface="Aptos" panose="020B0004020202020204" pitchFamily="34" charset="0"/>
                <a:ea typeface="Calibri" panose="020F0502020204030204" pitchFamily="34" charset="0"/>
              </a:rPr>
              <a:t>Osborne Clarke </a:t>
            </a:r>
            <a:r>
              <a:rPr lang="en-GB" sz="1200" dirty="0">
                <a:effectLst/>
                <a:ea typeface="Calibri" panose="020F0502020204030204" pitchFamily="34" charset="0"/>
              </a:rPr>
              <a:t>are looking for Solicitor Apprentices to join in Bristol in September 2024. Solicitor Apprenticeships offer the opportunity to study an undergraduate law degree and train as a Solicitor whilst earning a salary, without the cost associated with going to university. </a:t>
            </a:r>
          </a:p>
          <a:p>
            <a:r>
              <a:rPr lang="en-GB" sz="1200" dirty="0">
                <a:effectLst/>
                <a:ea typeface="Calibri" panose="020F0502020204030204" pitchFamily="34" charset="0"/>
              </a:rPr>
              <a:t>Find out more at our open evening for students and parents/carers:</a:t>
            </a:r>
          </a:p>
          <a:p>
            <a:r>
              <a:rPr lang="en-GB" sz="1200" dirty="0">
                <a:effectLst/>
                <a:ea typeface="Calibri" panose="020F0502020204030204" pitchFamily="34" charset="0"/>
              </a:rPr>
              <a:t>On – Thursday 15 February 2024</a:t>
            </a:r>
          </a:p>
          <a:p>
            <a:r>
              <a:rPr lang="en-GB" sz="1200" dirty="0">
                <a:effectLst/>
                <a:ea typeface="Calibri" panose="020F0502020204030204" pitchFamily="34" charset="0"/>
              </a:rPr>
              <a:t>From – 5.30pm</a:t>
            </a:r>
          </a:p>
          <a:p>
            <a:r>
              <a:rPr lang="en-GB" sz="1200" dirty="0">
                <a:effectLst/>
                <a:ea typeface="Calibri" panose="020F0502020204030204" pitchFamily="34" charset="0"/>
              </a:rPr>
              <a:t>At – Osborne Clarke, Halo, </a:t>
            </a:r>
            <a:r>
              <a:rPr lang="en-GB" sz="1200" dirty="0" err="1">
                <a:effectLst/>
                <a:ea typeface="Calibri" panose="020F0502020204030204" pitchFamily="34" charset="0"/>
              </a:rPr>
              <a:t>Counterslip</a:t>
            </a:r>
            <a:r>
              <a:rPr lang="en-GB" sz="1200" dirty="0">
                <a:effectLst/>
                <a:ea typeface="Calibri" panose="020F0502020204030204" pitchFamily="34" charset="0"/>
              </a:rPr>
              <a:t>, Bristol, BS1 6AJ</a:t>
            </a:r>
          </a:p>
          <a:p>
            <a:r>
              <a:rPr lang="en-GB" sz="1200" dirty="0">
                <a:effectLst/>
                <a:ea typeface="Calibri" panose="020F0502020204030204" pitchFamily="34" charset="0"/>
              </a:rPr>
              <a:t>To secure your place sign up here - </a:t>
            </a:r>
            <a:r>
              <a:rPr lang="en-GB" sz="1200" u="sng" dirty="0">
                <a:solidFill>
                  <a:srgbClr val="000000"/>
                </a:solidFill>
                <a:effectLst/>
                <a:ea typeface="Calibri" panose="020F0502020204030204" pitchFamily="34" charset="0"/>
                <a:hlinkClick r:id="rId4"/>
              </a:rPr>
              <a:t>https://forms.office.com/e/Zg6MnWMrnY</a:t>
            </a:r>
            <a:endParaRPr lang="en-GB" sz="1200" dirty="0">
              <a:effectLst/>
              <a:ea typeface="Calibri" panose="020F0502020204030204" pitchFamily="34" charset="0"/>
            </a:endParaRPr>
          </a:p>
          <a:p>
            <a:r>
              <a:rPr lang="en-GB" sz="1200" dirty="0">
                <a:effectLst/>
                <a:ea typeface="Calibri" panose="020F0502020204030204" pitchFamily="34" charset="0"/>
              </a:rPr>
              <a:t>Additional information can be found online at </a:t>
            </a:r>
            <a:r>
              <a:rPr lang="en-GB" sz="1200" u="sng" dirty="0">
                <a:solidFill>
                  <a:srgbClr val="0563C1"/>
                </a:solidFill>
                <a:effectLst/>
                <a:ea typeface="Calibri" panose="020F0502020204030204" pitchFamily="34" charset="0"/>
                <a:hlinkClick r:id="rId5"/>
              </a:rPr>
              <a:t>https://www.osborneclarke.com/solicitor-apprenticeship/</a:t>
            </a:r>
            <a:endParaRPr lang="en-GB" sz="1200" dirty="0">
              <a:effectLst/>
              <a:ea typeface="Calibri" panose="020F0502020204030204" pitchFamily="34" charset="0"/>
            </a:endParaRPr>
          </a:p>
          <a:p>
            <a:pPr>
              <a:lnSpc>
                <a:spcPct val="115000"/>
              </a:lnSpc>
              <a:spcAft>
                <a:spcPts val="1000"/>
              </a:spcAft>
            </a:pPr>
            <a:endParaRPr lang="en-GB" sz="100" b="1" dirty="0">
              <a:solidFill>
                <a:schemeClr val="accent1"/>
              </a:solidFill>
              <a:ea typeface="Trebuchet MS" panose="020B0603020202020204" pitchFamily="34" charset="0"/>
              <a:cs typeface="Times New Roman" panose="02020603050405020304" pitchFamily="18" charset="0"/>
            </a:endParaRPr>
          </a:p>
          <a:p>
            <a:pPr lvl="0"/>
            <a:endParaRPr lang="en-GB" sz="1200" b="1" dirty="0">
              <a:solidFill>
                <a:srgbClr val="0070C0"/>
              </a:solidFill>
              <a:ea typeface="Trebuchet MS" panose="020B0603020202020204" pitchFamily="34" charset="0"/>
              <a:cs typeface="Times New Roman" panose="02020603050405020304" pitchFamily="18" charset="0"/>
            </a:endParaRPr>
          </a:p>
          <a:p>
            <a:pPr lvl="0"/>
            <a:r>
              <a:rPr lang="en-GB" sz="1600" b="1" dirty="0">
                <a:solidFill>
                  <a:srgbClr val="0070C0"/>
                </a:solidFill>
                <a:ea typeface="Trebuchet MS" panose="020B0603020202020204" pitchFamily="34" charset="0"/>
                <a:cs typeface="Times New Roman" panose="02020603050405020304" pitchFamily="18" charset="0"/>
              </a:rPr>
              <a:t>University Information</a:t>
            </a:r>
          </a:p>
          <a:p>
            <a:pPr lvl="0"/>
            <a:endParaRPr lang="en-GB" sz="1200" b="1" dirty="0"/>
          </a:p>
          <a:p>
            <a:pPr lvl="0"/>
            <a:r>
              <a:rPr lang="en-GB" sz="1400" b="1" dirty="0">
                <a:solidFill>
                  <a:schemeClr val="accent1"/>
                </a:solidFill>
                <a:highlight>
                  <a:srgbClr val="FFFF00"/>
                </a:highlight>
              </a:rPr>
              <a:t>Target Audience Y12+</a:t>
            </a:r>
          </a:p>
          <a:p>
            <a:pPr lvl="0"/>
            <a:r>
              <a:rPr lang="en-GB" sz="1200" dirty="0"/>
              <a:t>Swansea University are offering one hour Masterclass Sessions (5-8 February 5-7pm) on a range of different subjects.  The webinars are run by expert lecturers please follow this </a:t>
            </a:r>
            <a:r>
              <a:rPr lang="en-GB" sz="1200" dirty="0">
                <a:hlinkClick r:id="rId6"/>
              </a:rPr>
              <a:t>link</a:t>
            </a:r>
            <a:r>
              <a:rPr lang="en-GB" sz="1200" dirty="0"/>
              <a:t> for further details. </a:t>
            </a:r>
          </a:p>
          <a:p>
            <a:pPr lvl="0"/>
            <a:endParaRPr lang="en-GB" sz="1400" b="1" i="1" dirty="0">
              <a:solidFill>
                <a:srgbClr val="0070C0"/>
              </a:solidFill>
              <a:ea typeface="Trebuchet MS" panose="020B0603020202020204" pitchFamily="34" charset="0"/>
              <a:cs typeface="Times New Roman" panose="02020603050405020304" pitchFamily="18" charset="0"/>
            </a:endParaRPr>
          </a:p>
          <a:p>
            <a:pPr lvl="0"/>
            <a:r>
              <a:rPr lang="en-GB" sz="1400" b="1" i="1" dirty="0">
                <a:solidFill>
                  <a:srgbClr val="0070C0"/>
                </a:solidFill>
                <a:ea typeface="Trebuchet MS" panose="020B0603020202020204" pitchFamily="34" charset="0"/>
                <a:cs typeface="Times New Roman" panose="02020603050405020304" pitchFamily="18" charset="0"/>
              </a:rPr>
              <a:t>Remember all universities are running events so please do check out their webpage for listings or visit </a:t>
            </a:r>
            <a:r>
              <a:rPr lang="en-GB" sz="1400" b="1" i="1" u="sng" dirty="0">
                <a:solidFill>
                  <a:srgbClr val="0000FF"/>
                </a:solidFill>
                <a:ea typeface="Trebuchet MS" panose="020B0603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https://www.opendays.com/calendar</a:t>
            </a:r>
            <a:r>
              <a:rPr lang="en-GB" b="1" i="1" u="sng" dirty="0">
                <a:solidFill>
                  <a:srgbClr val="0000FF"/>
                </a:solidFill>
                <a:ea typeface="Trebuchet MS" panose="020B0603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n-GB" b="1" i="1" dirty="0">
                <a:solidFill>
                  <a:srgbClr val="0070C0"/>
                </a:solidFill>
                <a:ea typeface="Trebuchet MS" panose="020B0603020202020204" pitchFamily="34" charset="0"/>
                <a:cs typeface="Times New Roman" panose="02020603050405020304" pitchFamily="18" charset="0"/>
              </a:rPr>
              <a:t> </a:t>
            </a:r>
          </a:p>
          <a:p>
            <a:pPr lvl="0"/>
            <a:r>
              <a:rPr lang="en-GB" sz="1400" b="1" i="1" dirty="0">
                <a:solidFill>
                  <a:srgbClr val="0070C0"/>
                </a:solidFill>
                <a:ea typeface="Trebuchet MS" panose="020B0603020202020204" pitchFamily="34" charset="0"/>
                <a:cs typeface="Times New Roman" panose="02020603050405020304" pitchFamily="18" charset="0"/>
              </a:rPr>
              <a:t> </a:t>
            </a:r>
          </a:p>
          <a:p>
            <a:r>
              <a:rPr lang="en-GB" sz="1600" b="1" dirty="0">
                <a:ea typeface="Trebuchet MS" panose="020B0603020202020204" pitchFamily="34" charset="0"/>
                <a:cs typeface="Times New Roman" panose="02020603050405020304" pitchFamily="18" charset="0"/>
              </a:rPr>
              <a:t>Interested in Medicine?</a:t>
            </a:r>
          </a:p>
          <a:p>
            <a:r>
              <a:rPr lang="en-GB" sz="1200" dirty="0"/>
              <a:t>A couple of really interesting links on applying for medicine and overview of the universities that offer medicine.</a:t>
            </a:r>
          </a:p>
          <a:p>
            <a:r>
              <a:rPr lang="en-GB" sz="1200" b="1" dirty="0">
                <a:highlight>
                  <a:srgbClr val="FFFF00"/>
                </a:highlight>
              </a:rPr>
              <a:t>Year 11/12- </a:t>
            </a:r>
            <a:r>
              <a:rPr lang="en-GB" sz="1200" u="sng" dirty="0">
                <a:hlinkClick r:id="rId8"/>
              </a:rPr>
              <a:t>Statistical Overview of Applying to Medical School in the UK</a:t>
            </a:r>
            <a:r>
              <a:rPr lang="en-GB" sz="1200" dirty="0"/>
              <a:t> </a:t>
            </a:r>
          </a:p>
          <a:p>
            <a:r>
              <a:rPr lang="en-GB" sz="1200" dirty="0"/>
              <a:t> </a:t>
            </a:r>
          </a:p>
          <a:p>
            <a:r>
              <a:rPr lang="en-GB" sz="1200" b="1" dirty="0">
                <a:highlight>
                  <a:srgbClr val="FFFF00"/>
                </a:highlight>
              </a:rPr>
              <a:t>Year 12/13 </a:t>
            </a:r>
            <a:r>
              <a:rPr lang="en-GB" sz="1200" dirty="0"/>
              <a:t>- </a:t>
            </a:r>
            <a:r>
              <a:rPr lang="en-GB" sz="1200" u="sng" dirty="0">
                <a:hlinkClick r:id="rId9"/>
              </a:rPr>
              <a:t>All UK Medical Schools Interview Processes</a:t>
            </a:r>
            <a:r>
              <a:rPr lang="en-GB" sz="1200" dirty="0"/>
              <a:t> </a:t>
            </a:r>
          </a:p>
          <a:p>
            <a:endParaRPr lang="en-GB" sz="1400" b="1" dirty="0">
              <a:solidFill>
                <a:srgbClr val="0070C0"/>
              </a:solidFill>
              <a:ea typeface="Trebuchet MS" panose="020B0603020202020204" pitchFamily="34" charset="0"/>
              <a:cs typeface="Times New Roman" panose="02020603050405020304" pitchFamily="18" charset="0"/>
            </a:endParaRPr>
          </a:p>
          <a:p>
            <a:endParaRPr lang="en-GB" sz="1400" b="1" dirty="0">
              <a:solidFill>
                <a:srgbClr val="0070C0"/>
              </a:solidFill>
              <a:ea typeface="Trebuchet MS" panose="020B0603020202020204" pitchFamily="34" charset="0"/>
              <a:cs typeface="Times New Roman" panose="02020603050405020304" pitchFamily="18" charset="0"/>
            </a:endParaRPr>
          </a:p>
          <a:p>
            <a:endParaRPr lang="en-GB" b="1" dirty="0">
              <a:solidFill>
                <a:srgbClr val="0070C0"/>
              </a:solidFill>
              <a:ea typeface="Trebuchet MS" panose="020B0603020202020204" pitchFamily="34" charset="0"/>
              <a:cs typeface="Times New Roman" panose="02020603050405020304" pitchFamily="18" charset="0"/>
            </a:endParaRPr>
          </a:p>
        </p:txBody>
      </p:sp>
    </p:spTree>
    <p:extLst>
      <p:ext uri="{BB962C8B-B14F-4D97-AF65-F5344CB8AC3E}">
        <p14:creationId xmlns:p14="http://schemas.microsoft.com/office/powerpoint/2010/main" val="2215001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a:off x="1" y="-195589"/>
            <a:ext cx="7556499" cy="797860"/>
          </a:xfrm>
          <a:prstGeom prst="rect">
            <a:avLst/>
          </a:prstGeom>
          <a:solidFill>
            <a:schemeClr val="tx2">
              <a:lumMod val="60000"/>
              <a:lumOff val="40000"/>
            </a:schemeClr>
          </a:solidFill>
        </p:spPr>
        <p:txBody>
          <a:bodyPr/>
          <a:lstStyle/>
          <a:p>
            <a:endParaRPr lang="en-GB"/>
          </a:p>
        </p:txBody>
      </p:sp>
      <p:sp>
        <p:nvSpPr>
          <p:cNvPr id="6" name="TextBox 6"/>
          <p:cNvSpPr txBox="1"/>
          <p:nvPr/>
        </p:nvSpPr>
        <p:spPr>
          <a:xfrm>
            <a:off x="510892" y="225525"/>
            <a:ext cx="6538216" cy="177677"/>
          </a:xfrm>
          <a:prstGeom prst="rect">
            <a:avLst/>
          </a:prstGeom>
        </p:spPr>
        <p:txBody>
          <a:bodyPr lIns="0" tIns="0" rIns="0" bIns="0" rtlCol="0" anchor="t">
            <a:spAutoFit/>
          </a:bodyPr>
          <a:lstStyle/>
          <a:p>
            <a:pPr algn="ctr">
              <a:lnSpc>
                <a:spcPts val="1500"/>
              </a:lnSpc>
            </a:pPr>
            <a:r>
              <a:rPr lang="en-US" sz="1000" spc="180" dirty="0">
                <a:solidFill>
                  <a:srgbClr val="FFFFFF"/>
                </a:solidFill>
                <a:latin typeface="Source Sans Pro"/>
              </a:rPr>
              <a:t>February 2024</a:t>
            </a:r>
          </a:p>
        </p:txBody>
      </p:sp>
      <p:sp>
        <p:nvSpPr>
          <p:cNvPr id="11" name="AutoShape 11"/>
          <p:cNvSpPr/>
          <p:nvPr/>
        </p:nvSpPr>
        <p:spPr>
          <a:xfrm>
            <a:off x="0" y="10427549"/>
            <a:ext cx="7556500" cy="454954"/>
          </a:xfrm>
          <a:prstGeom prst="rect">
            <a:avLst/>
          </a:prstGeom>
          <a:solidFill>
            <a:schemeClr val="tx2">
              <a:lumMod val="60000"/>
              <a:lumOff val="40000"/>
            </a:schemeClr>
          </a:solidFill>
        </p:spPr>
        <p:txBody>
          <a:bodyPr/>
          <a:lstStyle/>
          <a:p>
            <a:endParaRPr lang="en-GB"/>
          </a:p>
        </p:txBody>
      </p:sp>
      <p:sp>
        <p:nvSpPr>
          <p:cNvPr id="2" name="Rectangle 1">
            <a:extLst>
              <a:ext uri="{FF2B5EF4-FFF2-40B4-BE49-F238E27FC236}">
                <a16:creationId xmlns:a16="http://schemas.microsoft.com/office/drawing/2014/main" id="{05E82B2E-213F-4BE3-8CAF-7C9FB2388F41}"/>
              </a:ext>
            </a:extLst>
          </p:cNvPr>
          <p:cNvSpPr/>
          <p:nvPr/>
        </p:nvSpPr>
        <p:spPr>
          <a:xfrm>
            <a:off x="245644" y="808942"/>
            <a:ext cx="6849451" cy="4278094"/>
          </a:xfrm>
          <a:prstGeom prst="rect">
            <a:avLst/>
          </a:prstGeom>
        </p:spPr>
        <p:txBody>
          <a:bodyPr wrap="square">
            <a:spAutoFit/>
          </a:bodyPr>
          <a:lstStyle/>
          <a:p>
            <a:pPr>
              <a:spcAft>
                <a:spcPts val="0"/>
              </a:spcAft>
            </a:pPr>
            <a:endParaRPr lang="en-GB" sz="1600" dirty="0">
              <a:effectLst/>
              <a:latin typeface="Calibri" panose="020F0502020204030204" pitchFamily="34" charset="0"/>
              <a:ea typeface="Trebuchet MS" panose="020B0603020202020204" pitchFamily="34" charset="0"/>
              <a:cs typeface="Times New Roman" panose="02020603050405020304" pitchFamily="18" charset="0"/>
            </a:endParaRPr>
          </a:p>
          <a:p>
            <a:pPr>
              <a:spcAft>
                <a:spcPts val="0"/>
              </a:spcAft>
            </a:pPr>
            <a:endParaRPr lang="en-GB" sz="1600" dirty="0">
              <a:latin typeface="Calibri" panose="020F0502020204030204" pitchFamily="34" charset="0"/>
              <a:ea typeface="Trebuchet MS" panose="020B0603020202020204" pitchFamily="34" charset="0"/>
              <a:cs typeface="Times New Roman" panose="02020603050405020304" pitchFamily="18" charset="0"/>
            </a:endParaRPr>
          </a:p>
          <a:p>
            <a:pPr>
              <a:spcAft>
                <a:spcPts val="0"/>
              </a:spcAft>
            </a:pPr>
            <a:endParaRPr lang="en-GB" sz="1600" dirty="0">
              <a:effectLst/>
              <a:latin typeface="Calibri" panose="020F0502020204030204" pitchFamily="34" charset="0"/>
              <a:ea typeface="Trebuchet MS" panose="020B0603020202020204" pitchFamily="34" charset="0"/>
              <a:cs typeface="Times New Roman" panose="02020603050405020304" pitchFamily="18" charset="0"/>
            </a:endParaRPr>
          </a:p>
          <a:p>
            <a:pPr>
              <a:spcAft>
                <a:spcPts val="0"/>
              </a:spcAft>
            </a:pPr>
            <a:endParaRPr lang="en-GB" sz="1600" dirty="0">
              <a:latin typeface="Calibri" panose="020F0502020204030204" pitchFamily="34" charset="0"/>
              <a:ea typeface="Trebuchet MS" panose="020B0603020202020204" pitchFamily="34" charset="0"/>
              <a:cs typeface="Times New Roman" panose="02020603050405020304" pitchFamily="18" charset="0"/>
            </a:endParaRPr>
          </a:p>
          <a:p>
            <a:pPr>
              <a:spcAft>
                <a:spcPts val="0"/>
              </a:spcAft>
            </a:pPr>
            <a:endParaRPr lang="en-GB" sz="1600" dirty="0">
              <a:effectLst/>
              <a:latin typeface="Calibri" panose="020F0502020204030204" pitchFamily="34" charset="0"/>
              <a:ea typeface="Trebuchet MS" panose="020B0603020202020204" pitchFamily="34" charset="0"/>
              <a:cs typeface="Times New Roman" panose="02020603050405020304" pitchFamily="18" charset="0"/>
            </a:endParaRPr>
          </a:p>
          <a:p>
            <a:pPr>
              <a:spcAft>
                <a:spcPts val="0"/>
              </a:spcAft>
            </a:pPr>
            <a:endParaRPr lang="en-GB" sz="1600" dirty="0">
              <a:latin typeface="Calibri" panose="020F0502020204030204" pitchFamily="34" charset="0"/>
              <a:ea typeface="Trebuchet MS" panose="020B0603020202020204" pitchFamily="34" charset="0"/>
              <a:cs typeface="Times New Roman" panose="02020603050405020304" pitchFamily="18" charset="0"/>
            </a:endParaRPr>
          </a:p>
          <a:p>
            <a:pPr>
              <a:spcAft>
                <a:spcPts val="0"/>
              </a:spcAft>
            </a:pPr>
            <a:endParaRPr lang="en-GB" sz="1600" dirty="0">
              <a:effectLst/>
              <a:latin typeface="Calibri" panose="020F0502020204030204" pitchFamily="34" charset="0"/>
              <a:ea typeface="Trebuchet MS" panose="020B0603020202020204" pitchFamily="34" charset="0"/>
              <a:cs typeface="Times New Roman" panose="02020603050405020304" pitchFamily="18" charset="0"/>
            </a:endParaRPr>
          </a:p>
          <a:p>
            <a:pPr>
              <a:spcAft>
                <a:spcPts val="0"/>
              </a:spcAft>
            </a:pPr>
            <a:endParaRPr lang="en-GB" sz="1600" dirty="0">
              <a:latin typeface="Calibri" panose="020F0502020204030204" pitchFamily="34" charset="0"/>
              <a:ea typeface="Trebuchet MS" panose="020B0603020202020204" pitchFamily="34" charset="0"/>
              <a:cs typeface="Times New Roman" panose="02020603050405020304" pitchFamily="18" charset="0"/>
            </a:endParaRPr>
          </a:p>
          <a:p>
            <a:pPr>
              <a:spcAft>
                <a:spcPts val="0"/>
              </a:spcAft>
            </a:pPr>
            <a:endParaRPr lang="en-GB" sz="1600" dirty="0">
              <a:effectLst/>
              <a:latin typeface="Calibri" panose="020F0502020204030204" pitchFamily="34" charset="0"/>
              <a:ea typeface="Trebuchet MS" panose="020B0603020202020204" pitchFamily="34" charset="0"/>
              <a:cs typeface="Times New Roman" panose="02020603050405020304" pitchFamily="18" charset="0"/>
            </a:endParaRPr>
          </a:p>
          <a:p>
            <a:pPr>
              <a:spcAft>
                <a:spcPts val="0"/>
              </a:spcAft>
            </a:pPr>
            <a:endParaRPr lang="en-GB" sz="1600" dirty="0">
              <a:latin typeface="Calibri" panose="020F0502020204030204" pitchFamily="34" charset="0"/>
              <a:ea typeface="Trebuchet MS" panose="020B0603020202020204" pitchFamily="34" charset="0"/>
              <a:cs typeface="Times New Roman" panose="02020603050405020304" pitchFamily="18" charset="0"/>
            </a:endParaRPr>
          </a:p>
          <a:p>
            <a:pPr>
              <a:spcAft>
                <a:spcPts val="0"/>
              </a:spcAft>
            </a:pPr>
            <a:endParaRPr lang="en-GB" sz="1600" dirty="0">
              <a:effectLst/>
              <a:latin typeface="Calibri" panose="020F0502020204030204" pitchFamily="34" charset="0"/>
              <a:ea typeface="Trebuchet MS" panose="020B0603020202020204" pitchFamily="34" charset="0"/>
              <a:cs typeface="Times New Roman" panose="02020603050405020304" pitchFamily="18" charset="0"/>
            </a:endParaRPr>
          </a:p>
          <a:p>
            <a:pPr>
              <a:spcAft>
                <a:spcPts val="0"/>
              </a:spcAft>
            </a:pPr>
            <a:endParaRPr lang="en-GB" sz="1600" dirty="0">
              <a:latin typeface="Calibri" panose="020F0502020204030204" pitchFamily="34" charset="0"/>
              <a:ea typeface="Trebuchet MS" panose="020B0603020202020204" pitchFamily="34" charset="0"/>
              <a:cs typeface="Times New Roman" panose="02020603050405020304" pitchFamily="18" charset="0"/>
            </a:endParaRPr>
          </a:p>
          <a:p>
            <a:pPr>
              <a:spcAft>
                <a:spcPts val="0"/>
              </a:spcAft>
            </a:pPr>
            <a:endParaRPr lang="en-GB" sz="1600" dirty="0">
              <a:effectLst/>
              <a:latin typeface="Calibri" panose="020F0502020204030204" pitchFamily="34" charset="0"/>
              <a:ea typeface="Trebuchet MS" panose="020B0603020202020204" pitchFamily="34" charset="0"/>
              <a:cs typeface="Times New Roman" panose="02020603050405020304" pitchFamily="18" charset="0"/>
            </a:endParaRPr>
          </a:p>
          <a:p>
            <a:pPr>
              <a:spcAft>
                <a:spcPts val="0"/>
              </a:spcAft>
            </a:pPr>
            <a:endParaRPr lang="en-GB" sz="1600" dirty="0">
              <a:latin typeface="Calibri" panose="020F0502020204030204" pitchFamily="34" charset="0"/>
              <a:ea typeface="Trebuchet MS" panose="020B0603020202020204" pitchFamily="34" charset="0"/>
              <a:cs typeface="Times New Roman" panose="02020603050405020304" pitchFamily="18" charset="0"/>
            </a:endParaRPr>
          </a:p>
          <a:p>
            <a:pPr>
              <a:spcAft>
                <a:spcPts val="0"/>
              </a:spcAft>
            </a:pPr>
            <a:endParaRPr lang="en-GB" sz="1600" dirty="0">
              <a:effectLst/>
              <a:latin typeface="Calibri" panose="020F0502020204030204" pitchFamily="34" charset="0"/>
              <a:ea typeface="Trebuchet MS" panose="020B0603020202020204" pitchFamily="34" charset="0"/>
              <a:cs typeface="Times New Roman" panose="02020603050405020304" pitchFamily="18" charset="0"/>
            </a:endParaRPr>
          </a:p>
          <a:p>
            <a:pPr>
              <a:spcAft>
                <a:spcPts val="0"/>
              </a:spcAft>
            </a:pPr>
            <a:endParaRPr lang="en-GB" sz="1600" dirty="0">
              <a:latin typeface="Calibri" panose="020F0502020204030204" pitchFamily="34" charset="0"/>
              <a:ea typeface="Trebuchet MS" panose="020B0603020202020204" pitchFamily="34" charset="0"/>
              <a:cs typeface="Times New Roman" panose="02020603050405020304" pitchFamily="18" charset="0"/>
            </a:endParaRPr>
          </a:p>
          <a:p>
            <a:pPr>
              <a:spcAft>
                <a:spcPts val="0"/>
              </a:spcAft>
            </a:pPr>
            <a:endParaRPr lang="en-GB" sz="1600" dirty="0">
              <a:effectLst/>
              <a:latin typeface="Calibri" panose="020F0502020204030204" pitchFamily="34" charset="0"/>
              <a:ea typeface="Trebuchet MS" panose="020B0603020202020204" pitchFamily="34" charset="0"/>
              <a:cs typeface="Times New Roman" panose="02020603050405020304" pitchFamily="18" charset="0"/>
            </a:endParaRPr>
          </a:p>
        </p:txBody>
      </p:sp>
      <p:sp>
        <p:nvSpPr>
          <p:cNvPr id="17" name="Text Box 2">
            <a:extLst>
              <a:ext uri="{FF2B5EF4-FFF2-40B4-BE49-F238E27FC236}">
                <a16:creationId xmlns:a16="http://schemas.microsoft.com/office/drawing/2014/main" id="{0F004B69-56B6-4180-96AC-3D7021780DC3}"/>
              </a:ext>
            </a:extLst>
          </p:cNvPr>
          <p:cNvSpPr txBox="1">
            <a:spLocks noChangeArrowheads="1"/>
          </p:cNvSpPr>
          <p:nvPr/>
        </p:nvSpPr>
        <p:spPr bwMode="auto">
          <a:xfrm>
            <a:off x="156943" y="4739590"/>
            <a:ext cx="7065212" cy="2203491"/>
          </a:xfrm>
          <a:prstGeom prst="rect">
            <a:avLst/>
          </a:prstGeom>
          <a:solidFill>
            <a:srgbClr val="FFFFFF"/>
          </a:solidFill>
          <a:ln w="9525">
            <a:solidFill>
              <a:schemeClr val="accent1"/>
            </a:solidFill>
            <a:miter lim="800000"/>
            <a:headEnd/>
            <a:tailEnd/>
          </a:ln>
        </p:spPr>
        <p:txBody>
          <a:bodyPr rot="0" vert="horz" wrap="square" lIns="91440" tIns="45720" rIns="91440" bIns="45720" anchor="t" anchorCtr="0">
            <a:noAutofit/>
          </a:bodyPr>
          <a:lstStyle/>
          <a:p>
            <a:pPr>
              <a:lnSpc>
                <a:spcPct val="115000"/>
              </a:lnSpc>
              <a:spcAft>
                <a:spcPts val="600"/>
              </a:spcAft>
            </a:pPr>
            <a:r>
              <a:rPr lang="en-GB" sz="1400" b="1" i="1" u="sng" dirty="0">
                <a:effectLst/>
                <a:ea typeface="Trebuchet MS" panose="020B0603020202020204" pitchFamily="34" charset="0"/>
                <a:cs typeface="Times New Roman"/>
              </a:rPr>
              <a:t>The Careers Team -Who’s who?</a:t>
            </a:r>
            <a:endParaRPr lang="en-GB" sz="1200" u="sng" dirty="0">
              <a:effectLst/>
              <a:ea typeface="Trebuchet MS" panose="020B0603020202020204" pitchFamily="34" charset="0"/>
              <a:cs typeface="Times New Roman"/>
            </a:endParaRPr>
          </a:p>
          <a:p>
            <a:pPr>
              <a:lnSpc>
                <a:spcPct val="115000"/>
              </a:lnSpc>
              <a:spcAft>
                <a:spcPts val="600"/>
              </a:spcAft>
            </a:pPr>
            <a:r>
              <a:rPr lang="en-GB" sz="1200" dirty="0">
                <a:effectLst/>
                <a:ea typeface="Trebuchet MS" panose="020B0603020202020204" pitchFamily="34" charset="0"/>
                <a:cs typeface="Times New Roman" panose="02020603050405020304" pitchFamily="18" charset="0"/>
              </a:rPr>
              <a:t>Mrs Fairs – Strategic lead for Careers</a:t>
            </a:r>
          </a:p>
          <a:p>
            <a:pPr>
              <a:lnSpc>
                <a:spcPct val="115000"/>
              </a:lnSpc>
              <a:spcAft>
                <a:spcPts val="600"/>
              </a:spcAft>
            </a:pPr>
            <a:r>
              <a:rPr lang="en-GB" sz="1200" dirty="0">
                <a:ea typeface="Trebuchet MS" panose="020B0603020202020204" pitchFamily="34" charset="0"/>
                <a:cs typeface="Times New Roman" panose="02020603050405020304" pitchFamily="18" charset="0"/>
              </a:rPr>
              <a:t>Mrs Van Den </a:t>
            </a:r>
            <a:r>
              <a:rPr lang="en-GB" sz="1200" dirty="0" err="1">
                <a:ea typeface="Trebuchet MS" panose="020B0603020202020204" pitchFamily="34" charset="0"/>
                <a:cs typeface="Times New Roman" panose="02020603050405020304" pitchFamily="18" charset="0"/>
              </a:rPr>
              <a:t>Eekhaute</a:t>
            </a:r>
            <a:r>
              <a:rPr lang="en-GB" sz="1200" dirty="0">
                <a:ea typeface="Trebuchet MS" panose="020B0603020202020204" pitchFamily="34" charset="0"/>
                <a:cs typeface="Times New Roman" panose="02020603050405020304" pitchFamily="18" charset="0"/>
              </a:rPr>
              <a:t>-Jones</a:t>
            </a:r>
            <a:r>
              <a:rPr lang="en-GB" sz="1200" dirty="0">
                <a:effectLst/>
                <a:ea typeface="Trebuchet MS" panose="020B0603020202020204" pitchFamily="34" charset="0"/>
                <a:cs typeface="Times New Roman" panose="02020603050405020304" pitchFamily="18" charset="0"/>
              </a:rPr>
              <a:t> – Teacher Lead for Careers</a:t>
            </a:r>
          </a:p>
          <a:p>
            <a:pPr>
              <a:lnSpc>
                <a:spcPct val="115000"/>
              </a:lnSpc>
              <a:spcAft>
                <a:spcPts val="600"/>
              </a:spcAft>
            </a:pPr>
            <a:r>
              <a:rPr lang="en-GB" sz="1200" dirty="0">
                <a:effectLst/>
                <a:ea typeface="Trebuchet MS" panose="020B0603020202020204" pitchFamily="34" charset="0"/>
                <a:cs typeface="Times New Roman" panose="02020603050405020304" pitchFamily="18" charset="0"/>
              </a:rPr>
              <a:t>Mrs Gardiner – Careers Adviser</a:t>
            </a:r>
          </a:p>
          <a:p>
            <a:pPr>
              <a:lnSpc>
                <a:spcPct val="115000"/>
              </a:lnSpc>
              <a:spcAft>
                <a:spcPts val="600"/>
              </a:spcAft>
            </a:pPr>
            <a:r>
              <a:rPr lang="en-GB" sz="1200" dirty="0">
                <a:ea typeface="Trebuchet MS" panose="020B0603020202020204" pitchFamily="34" charset="0"/>
                <a:cs typeface="Times New Roman" panose="02020603050405020304" pitchFamily="18" charset="0"/>
              </a:rPr>
              <a:t>Ms Jones – Careers Adviser </a:t>
            </a:r>
          </a:p>
          <a:p>
            <a:pPr>
              <a:lnSpc>
                <a:spcPct val="115000"/>
              </a:lnSpc>
              <a:spcAft>
                <a:spcPts val="600"/>
              </a:spcAft>
            </a:pPr>
            <a:endParaRPr lang="en-GB" sz="1200" dirty="0">
              <a:ea typeface="Trebuchet MS" panose="020B0603020202020204" pitchFamily="34" charset="0"/>
              <a:cs typeface="Times New Roman" panose="02020603050405020304" pitchFamily="18" charset="0"/>
            </a:endParaRPr>
          </a:p>
          <a:p>
            <a:pPr>
              <a:lnSpc>
                <a:spcPct val="115000"/>
              </a:lnSpc>
              <a:spcAft>
                <a:spcPts val="600"/>
              </a:spcAft>
            </a:pPr>
            <a:r>
              <a:rPr lang="en-GB" sz="1200" dirty="0">
                <a:ea typeface="Trebuchet MS" panose="020B0603020202020204" pitchFamily="34" charset="0"/>
                <a:cs typeface="Times New Roman"/>
              </a:rPr>
              <a:t>If you would like to discuss your career ideas please contact </a:t>
            </a:r>
            <a:r>
              <a:rPr lang="en-GB" sz="1200" dirty="0">
                <a:ea typeface="Trebuchet MS" panose="020B0603020202020204" pitchFamily="34" charset="0"/>
                <a:cs typeface="Times New Roman"/>
                <a:hlinkClick r:id="rId2"/>
              </a:rPr>
              <a:t>careers@gordanoschool.org.uk</a:t>
            </a:r>
            <a:r>
              <a:rPr lang="en-GB" sz="1200" dirty="0">
                <a:ea typeface="Trebuchet MS" panose="020B0603020202020204" pitchFamily="34" charset="0"/>
                <a:cs typeface="Times New Roman"/>
              </a:rPr>
              <a:t>  for an appointment.  </a:t>
            </a:r>
            <a:endParaRPr lang="en-GB" sz="800" dirty="0">
              <a:latin typeface="Trebuchet MS" panose="020B0603020202020204" pitchFamily="34" charset="0"/>
              <a:ea typeface="Trebuchet MS" panose="020B0603020202020204" pitchFamily="34" charset="0"/>
              <a:cs typeface="Times New Roman" panose="02020603050405020304" pitchFamily="18" charset="0"/>
            </a:endParaRPr>
          </a:p>
          <a:p>
            <a:pPr>
              <a:lnSpc>
                <a:spcPct val="115000"/>
              </a:lnSpc>
              <a:spcAft>
                <a:spcPts val="600"/>
              </a:spcAft>
            </a:pPr>
            <a:endParaRPr lang="en-GB" sz="1200" dirty="0">
              <a:ea typeface="Trebuchet MS" panose="020B0603020202020204" pitchFamily="34" charset="0"/>
              <a:cs typeface="Times New Roman" panose="02020603050405020304" pitchFamily="18" charset="0"/>
            </a:endParaRPr>
          </a:p>
        </p:txBody>
      </p:sp>
      <p:pic>
        <p:nvPicPr>
          <p:cNvPr id="4" name="Picture 6">
            <a:extLst>
              <a:ext uri="{FF2B5EF4-FFF2-40B4-BE49-F238E27FC236}">
                <a16:creationId xmlns:a16="http://schemas.microsoft.com/office/drawing/2014/main" id="{CCE8E869-F00E-4FFB-892D-2168922FA460}"/>
              </a:ext>
            </a:extLst>
          </p:cNvPr>
          <p:cNvPicPr>
            <a:picLocks noChangeAspect="1"/>
          </p:cNvPicPr>
          <p:nvPr/>
        </p:nvPicPr>
        <p:blipFill>
          <a:blip r:embed="rId3"/>
          <a:stretch>
            <a:fillRect/>
          </a:stretch>
        </p:blipFill>
        <p:spPr>
          <a:xfrm>
            <a:off x="169643" y="7181486"/>
            <a:ext cx="2999007" cy="1153545"/>
          </a:xfrm>
          <a:prstGeom prst="rect">
            <a:avLst/>
          </a:prstGeom>
        </p:spPr>
      </p:pic>
      <p:sp>
        <p:nvSpPr>
          <p:cNvPr id="8" name="TextBox 7">
            <a:extLst>
              <a:ext uri="{FF2B5EF4-FFF2-40B4-BE49-F238E27FC236}">
                <a16:creationId xmlns:a16="http://schemas.microsoft.com/office/drawing/2014/main" id="{93E940BE-D84A-41E1-926B-DBDE5C4BBB5B}"/>
              </a:ext>
            </a:extLst>
          </p:cNvPr>
          <p:cNvSpPr txBox="1"/>
          <p:nvPr/>
        </p:nvSpPr>
        <p:spPr>
          <a:xfrm>
            <a:off x="3712569" y="7142151"/>
            <a:ext cx="3730005" cy="3139321"/>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How can </a:t>
            </a:r>
            <a:r>
              <a:rPr lang="en-US" b="1" dirty="0" err="1"/>
              <a:t>Unifrog</a:t>
            </a:r>
            <a:r>
              <a:rPr lang="en-US" b="1" dirty="0"/>
              <a:t> help me? </a:t>
            </a:r>
            <a:endParaRPr lang="en-US" b="1" dirty="0">
              <a:cs typeface="Calibri"/>
            </a:endParaRPr>
          </a:p>
          <a:p>
            <a:pPr>
              <a:buChar char="•"/>
            </a:pPr>
            <a:r>
              <a:rPr lang="en-US" dirty="0"/>
              <a:t>Explore what subjects you would be interested in studying Post 16/18</a:t>
            </a:r>
            <a:endParaRPr lang="en-US" dirty="0">
              <a:cs typeface="Calibri"/>
            </a:endParaRPr>
          </a:p>
          <a:p>
            <a:pPr>
              <a:buChar char="•"/>
            </a:pPr>
            <a:r>
              <a:rPr lang="en-US" dirty="0"/>
              <a:t>Explore different job profiles.</a:t>
            </a:r>
            <a:endParaRPr lang="en-US" dirty="0">
              <a:cs typeface="Calibri"/>
            </a:endParaRPr>
          </a:p>
          <a:p>
            <a:pPr>
              <a:buChar char="•"/>
            </a:pPr>
            <a:r>
              <a:rPr lang="en-US" dirty="0"/>
              <a:t>Explore universities/apprenticeship opportunities. </a:t>
            </a:r>
          </a:p>
          <a:p>
            <a:pPr>
              <a:buChar char="•"/>
            </a:pPr>
            <a:r>
              <a:rPr lang="en-US" dirty="0"/>
              <a:t>Discover and sign up for online courses</a:t>
            </a:r>
            <a:endParaRPr lang="en-US" dirty="0">
              <a:cs typeface="Calibri"/>
            </a:endParaRPr>
          </a:p>
          <a:p>
            <a:pPr>
              <a:buChar char="•"/>
            </a:pPr>
            <a:r>
              <a:rPr lang="en-US" dirty="0"/>
              <a:t>Record all your key activities and achievements</a:t>
            </a:r>
            <a:endParaRPr lang="en-US" dirty="0">
              <a:cs typeface="Calibri"/>
            </a:endParaRPr>
          </a:p>
          <a:p>
            <a:r>
              <a:rPr lang="en-US" dirty="0">
                <a:hlinkClick r:id="rId4"/>
              </a:rPr>
              <a:t>www.unifrog.org</a:t>
            </a:r>
            <a:r>
              <a:rPr lang="en-US" dirty="0"/>
              <a:t> </a:t>
            </a:r>
            <a:endParaRPr lang="en-US" dirty="0">
              <a:cs typeface="Calibri"/>
            </a:endParaRPr>
          </a:p>
        </p:txBody>
      </p:sp>
      <p:sp>
        <p:nvSpPr>
          <p:cNvPr id="9" name="TextBox 8">
            <a:extLst>
              <a:ext uri="{FF2B5EF4-FFF2-40B4-BE49-F238E27FC236}">
                <a16:creationId xmlns:a16="http://schemas.microsoft.com/office/drawing/2014/main" id="{6312E471-7947-4EE4-9D73-28CDA9A40EAE}"/>
              </a:ext>
            </a:extLst>
          </p:cNvPr>
          <p:cNvSpPr txBox="1"/>
          <p:nvPr/>
        </p:nvSpPr>
        <p:spPr>
          <a:xfrm>
            <a:off x="125105" y="8492221"/>
            <a:ext cx="3470233" cy="1754326"/>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All students in Years 7 – 13 have a </a:t>
            </a:r>
            <a:r>
              <a:rPr lang="en-GB" dirty="0" err="1"/>
              <a:t>Unifrog</a:t>
            </a:r>
            <a:r>
              <a:rPr lang="en-GB" dirty="0"/>
              <a:t> log in</a:t>
            </a:r>
            <a:br>
              <a:rPr lang="en-US" dirty="0"/>
            </a:br>
            <a:r>
              <a:rPr lang="en-GB" dirty="0"/>
              <a:t>Students can email </a:t>
            </a:r>
            <a:r>
              <a:rPr lang="en-GB" dirty="0">
                <a:hlinkClick r:id="rId2"/>
              </a:rPr>
              <a:t>careers@gordanoschool.org.uk</a:t>
            </a:r>
            <a:r>
              <a:rPr lang="en-GB" dirty="0"/>
              <a:t>  if their log in needs renewing.</a:t>
            </a:r>
          </a:p>
          <a:p>
            <a:r>
              <a:rPr lang="en-GB" dirty="0"/>
              <a:t>Parent login: </a:t>
            </a:r>
            <a:r>
              <a:rPr lang="en-GB" sz="1600" b="1" dirty="0" err="1"/>
              <a:t>GDSCParents</a:t>
            </a:r>
            <a:endParaRPr lang="en-GB" b="1" dirty="0"/>
          </a:p>
        </p:txBody>
      </p:sp>
      <p:sp>
        <p:nvSpPr>
          <p:cNvPr id="10" name="TextBox 9">
            <a:extLst>
              <a:ext uri="{FF2B5EF4-FFF2-40B4-BE49-F238E27FC236}">
                <a16:creationId xmlns:a16="http://schemas.microsoft.com/office/drawing/2014/main" id="{BFB97BF9-6194-E305-434B-9CAD3A4FBFEE}"/>
              </a:ext>
            </a:extLst>
          </p:cNvPr>
          <p:cNvSpPr txBox="1"/>
          <p:nvPr/>
        </p:nvSpPr>
        <p:spPr>
          <a:xfrm>
            <a:off x="135928" y="641095"/>
            <a:ext cx="7174928" cy="3370153"/>
          </a:xfrm>
          <a:prstGeom prst="rect">
            <a:avLst/>
          </a:prstGeom>
          <a:noFill/>
        </p:spPr>
        <p:txBody>
          <a:bodyPr wrap="square">
            <a:spAutoFit/>
          </a:bodyPr>
          <a:lstStyle/>
          <a:p>
            <a:pPr marL="0" marR="0" lvl="0" indent="0" algn="l" defTabSz="914400" rtl="0" eaLnBrk="1" fontAlgn="auto" latinLnBrk="0" hangingPunct="1">
              <a:spcBef>
                <a:spcPts val="0"/>
              </a:spcBef>
              <a:buClrTx/>
              <a:buSzTx/>
              <a:buFontTx/>
              <a:buNone/>
              <a:tabLst/>
              <a:defRPr/>
            </a:pPr>
            <a:r>
              <a:rPr kumimoji="0" lang="en-GB" sz="1400" b="1" i="0" u="none" strike="noStrike" kern="1200" cap="none" spc="0" normalizeH="0" baseline="0" noProof="0" dirty="0">
                <a:ln>
                  <a:noFill/>
                </a:ln>
                <a:solidFill>
                  <a:srgbClr val="4F81BD"/>
                </a:solidFill>
                <a:effectLst/>
                <a:uLnTx/>
                <a:uFillTx/>
                <a:latin typeface="Calibri"/>
                <a:ea typeface="Trebuchet MS" panose="020B0603020202020204" pitchFamily="34" charset="0"/>
                <a:cs typeface="Times New Roman" panose="02020603050405020304" pitchFamily="18" charset="0"/>
              </a:rPr>
              <a:t>Gap Year/Internship Information</a:t>
            </a:r>
            <a:r>
              <a:rPr kumimoji="0" lang="en-GB" sz="1600" b="1" i="0" u="none" strike="noStrike" kern="1200" cap="none" spc="0" normalizeH="0" baseline="0" noProof="0" dirty="0">
                <a:ln>
                  <a:noFill/>
                </a:ln>
                <a:solidFill>
                  <a:srgbClr val="4F81BD"/>
                </a:solidFill>
                <a:effectLst/>
                <a:uLnTx/>
                <a:uFillTx/>
                <a:latin typeface="Calibri"/>
                <a:ea typeface="Trebuchet MS" panose="020B0603020202020204" pitchFamily="34" charset="0"/>
                <a:cs typeface="Times New Roman" panose="02020603050405020304" pitchFamily="18" charset="0"/>
              </a:rPr>
              <a:t>:</a:t>
            </a:r>
          </a:p>
          <a:p>
            <a:pPr marL="0" marR="0" lvl="0" indent="0" algn="l" defTabSz="914400" rtl="0" eaLnBrk="1" fontAlgn="auto" latinLnBrk="0" hangingPunct="1">
              <a:spcBef>
                <a:spcPts val="0"/>
              </a:spcBef>
              <a:buClrTx/>
              <a:buSzTx/>
              <a:buFontTx/>
              <a:buNone/>
              <a:tabLst/>
              <a:defRPr/>
            </a:pPr>
            <a:r>
              <a:rPr kumimoji="0" lang="en-GB" sz="1400" b="0" i="0" u="none" strike="noStrike" kern="1200" cap="none" spc="0" normalizeH="0" baseline="0" noProof="0" dirty="0">
                <a:ln>
                  <a:noFill/>
                </a:ln>
                <a:solidFill>
                  <a:prstClr val="black"/>
                </a:solidFill>
                <a:effectLst/>
                <a:highlight>
                  <a:srgbClr val="FFFF00"/>
                </a:highlight>
                <a:uLnTx/>
                <a:uFillTx/>
                <a:latin typeface="Calibri"/>
                <a:ea typeface="Trebuchet MS" panose="020B0603020202020204" pitchFamily="34" charset="0"/>
                <a:cs typeface="Times New Roman" panose="02020603050405020304" pitchFamily="18" charset="0"/>
              </a:rPr>
              <a:t>Target Audience Y12/13 </a:t>
            </a:r>
          </a:p>
          <a:p>
            <a:pPr marL="285750" marR="0" lvl="0" indent="-285750" algn="l" defTabSz="914400" rtl="0" eaLnBrk="1" fontAlgn="auto" latinLnBrk="0" hangingPunct="1">
              <a:lnSpc>
                <a:spcPct val="115000"/>
              </a:lnSpc>
              <a:spcBef>
                <a:spcPts val="0"/>
              </a:spcBef>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Industrial Placement Schemes IBM Careers Placements (age 17 &amp; over) </a:t>
            </a:r>
            <a:r>
              <a:rPr kumimoji="0" lang="en-GB" sz="1200" b="0" i="0" u="none" strike="noStrike" kern="1200" cap="none" spc="0" normalizeH="0" baseline="0" noProof="0" dirty="0">
                <a:ln>
                  <a:noFill/>
                </a:ln>
                <a:solidFill>
                  <a:prstClr val="black"/>
                </a:solidFill>
                <a:effectLst/>
                <a:uLnTx/>
                <a:uFillTx/>
                <a:latin typeface="Calibri"/>
                <a:ea typeface="+mn-ea"/>
                <a:cs typeface="+mn-cs"/>
                <a:hlinkClick r:id="rId5"/>
              </a:rPr>
              <a:t>https://www.ibm.com/uk-en/employment/entrylevel/#Futures_12_Month_Placement_Scheme</a:t>
            </a:r>
            <a:r>
              <a:rPr kumimoji="0" lang="en-GB" sz="12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914400" rtl="0" eaLnBrk="1" fontAlgn="auto" latinLnBrk="0" hangingPunct="1">
              <a:lnSpc>
                <a:spcPct val="115000"/>
              </a:lnSpc>
              <a:spcBef>
                <a:spcPts val="0"/>
              </a:spcBef>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 EDT (etrust.org.uk) Ideas </a:t>
            </a:r>
            <a:r>
              <a:rPr kumimoji="0" lang="en-GB" sz="1200" b="0" i="0" u="none" strike="noStrike" kern="1200" cap="none" spc="0" normalizeH="0" baseline="0" noProof="0" dirty="0">
                <a:ln>
                  <a:noFill/>
                </a:ln>
                <a:solidFill>
                  <a:prstClr val="black"/>
                </a:solidFill>
                <a:effectLst/>
                <a:uLnTx/>
                <a:uFillTx/>
                <a:latin typeface="Calibri"/>
                <a:ea typeface="+mn-ea"/>
                <a:cs typeface="+mn-cs"/>
                <a:hlinkClick r:id="rId6"/>
              </a:rPr>
              <a:t>https://www.etrust.org.uk/the-year-in-industry</a:t>
            </a:r>
            <a:r>
              <a:rPr kumimoji="0" lang="en-GB" sz="12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914400" rtl="0" eaLnBrk="1" fontAlgn="auto" latinLnBrk="0" hangingPunct="1">
              <a:lnSpc>
                <a:spcPct val="115000"/>
              </a:lnSpc>
              <a:spcBef>
                <a:spcPts val="0"/>
              </a:spcBef>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Independent Gap Advice </a:t>
            </a:r>
            <a:r>
              <a:rPr kumimoji="0" lang="en-GB" sz="1200" b="0" i="0" u="none" strike="noStrike" kern="1200" cap="none" spc="0" normalizeH="0" baseline="0" noProof="0" dirty="0">
                <a:ln>
                  <a:noFill/>
                </a:ln>
                <a:solidFill>
                  <a:prstClr val="black"/>
                </a:solidFill>
                <a:effectLst/>
                <a:uLnTx/>
                <a:uFillTx/>
                <a:latin typeface="Calibri"/>
                <a:ea typeface="+mn-ea"/>
                <a:cs typeface="+mn-cs"/>
                <a:hlinkClick r:id="rId7"/>
              </a:rPr>
              <a:t>https://independentgapadvice.org/</a:t>
            </a:r>
            <a:r>
              <a:rPr kumimoji="0" lang="en-GB" sz="12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914400" rtl="0" eaLnBrk="1" fontAlgn="auto" latinLnBrk="0" hangingPunct="1">
              <a:lnSpc>
                <a:spcPct val="115000"/>
              </a:lnSpc>
              <a:spcBef>
                <a:spcPts val="0"/>
              </a:spcBef>
              <a:buClrTx/>
              <a:buSzTx/>
              <a:buFont typeface="Arial" panose="020B0604020202020204" pitchFamily="34" charset="0"/>
              <a:buChar char="•"/>
              <a:tabLst/>
              <a:defRPr/>
            </a:pPr>
            <a:r>
              <a:rPr kumimoji="0" lang="en-GB" sz="1200" b="0" i="0" u="none" strike="noStrike" kern="1200" cap="none" spc="0" normalizeH="0" baseline="0" noProof="0" dirty="0" err="1">
                <a:ln>
                  <a:noFill/>
                </a:ln>
                <a:solidFill>
                  <a:prstClr val="black"/>
                </a:solidFill>
                <a:effectLst/>
                <a:uLnTx/>
                <a:uFillTx/>
                <a:latin typeface="Calibri"/>
                <a:ea typeface="Trebuchet MS" panose="020B0603020202020204" pitchFamily="34" charset="0"/>
                <a:cs typeface="Times New Roman" panose="02020603050405020304" pitchFamily="18" charset="0"/>
              </a:rPr>
              <a:t>Yipiyap</a:t>
            </a:r>
            <a:r>
              <a:rPr kumimoji="0" lang="en-GB" sz="1200" b="0" i="0" u="none" strike="noStrike" kern="1200" cap="none" spc="0" normalizeH="0" baseline="0" noProof="0" dirty="0">
                <a:ln>
                  <a:noFill/>
                </a:ln>
                <a:solidFill>
                  <a:prstClr val="black"/>
                </a:solidFill>
                <a:effectLst/>
                <a:uLnTx/>
                <a:uFillTx/>
                <a:latin typeface="Calibri"/>
                <a:ea typeface="Trebuchet MS" panose="020B0603020202020204" pitchFamily="34" charset="0"/>
                <a:cs typeface="Times New Roman" panose="02020603050405020304" pitchFamily="18" charset="0"/>
              </a:rPr>
              <a:t> – Gap Year Employment Opportunity (tutoring) </a:t>
            </a:r>
            <a:r>
              <a:rPr kumimoji="0" lang="en-GB" sz="1200" b="0" i="0" u="none" strike="noStrike" kern="1200" cap="none" spc="0" normalizeH="0" baseline="0" noProof="0" dirty="0">
                <a:ln>
                  <a:noFill/>
                </a:ln>
                <a:solidFill>
                  <a:prstClr val="black"/>
                </a:solidFill>
                <a:effectLst/>
                <a:uLnTx/>
                <a:uFillTx/>
                <a:latin typeface="Calibri"/>
                <a:ea typeface="Trebuchet MS" panose="020B0603020202020204" pitchFamily="34" charset="0"/>
                <a:cs typeface="Times New Roman" panose="02020603050405020304" pitchFamily="18" charset="0"/>
                <a:hlinkClick r:id="rId8" action="ppaction://hlinkfile"/>
              </a:rPr>
              <a:t>INFO</a:t>
            </a:r>
            <a:endParaRPr kumimoji="0" lang="en-GB" sz="1200" b="1" i="0" u="none" strike="noStrike" kern="1200" cap="none" spc="0" normalizeH="0" baseline="0" noProof="0" dirty="0">
              <a:ln>
                <a:noFill/>
              </a:ln>
              <a:solidFill>
                <a:srgbClr val="0070C0"/>
              </a:solidFill>
              <a:effectLst/>
              <a:uLnTx/>
              <a:uFillTx/>
              <a:latin typeface="Calibri"/>
              <a:ea typeface="Trebuchet MS" panose="020B0603020202020204" pitchFamily="34" charset="0"/>
              <a:cs typeface="Times New Roman" panose="02020603050405020304" pitchFamily="18" charset="0"/>
            </a:endParaRPr>
          </a:p>
          <a:p>
            <a:endParaRPr lang="en-GB" sz="1400" b="1" dirty="0">
              <a:solidFill>
                <a:srgbClr val="0070C0"/>
              </a:solidFill>
              <a:ea typeface="Trebuchet MS" panose="020B0603020202020204" pitchFamily="34" charset="0"/>
              <a:cs typeface="Times New Roman" panose="02020603050405020304" pitchFamily="18" charset="0"/>
            </a:endParaRPr>
          </a:p>
          <a:p>
            <a:r>
              <a:rPr lang="en-GB" sz="1400" b="1" dirty="0">
                <a:solidFill>
                  <a:srgbClr val="0070C0"/>
                </a:solidFill>
                <a:ea typeface="Trebuchet MS" panose="020B0603020202020204" pitchFamily="34" charset="0"/>
                <a:cs typeface="Times New Roman" panose="02020603050405020304" pitchFamily="18" charset="0"/>
              </a:rPr>
              <a:t>Labour Market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F81BD"/>
                </a:solidFill>
                <a:effectLst/>
                <a:highlight>
                  <a:srgbClr val="FFFF00"/>
                </a:highlight>
                <a:uLnTx/>
                <a:uFillTx/>
                <a:latin typeface="Calibri"/>
                <a:ea typeface="+mn-ea"/>
                <a:cs typeface="+mn-cs"/>
              </a:rPr>
              <a:t>Target Audience All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a:rPr>
              <a:t>Labour Market Information is key to making good Career choices as it researches and explains what job sectors are growing or declining. The following resources are useful to explore local and national LMI: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hlinkClick r:id="rId9"/>
              </a:rPr>
              <a:t>Careerpilot</a:t>
            </a:r>
            <a:r>
              <a:rPr lang="en-GB" sz="1200" dirty="0">
                <a:hlinkClick r:id="rId9"/>
              </a:rPr>
              <a:t> : Jobs</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10"/>
              </a:rPr>
              <a:t>Explore LMI data – LMI For All</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effectLst/>
                <a:uLnTx/>
                <a:uFillTx/>
                <a:latin typeface="Calibri"/>
                <a:ea typeface="+mn-ea"/>
                <a:cs typeface="+mn-cs"/>
                <a:hlinkClick r:id="rId11"/>
              </a:rPr>
              <a:t>West of England – Labour Market </a:t>
            </a:r>
            <a:r>
              <a:rPr kumimoji="0" lang="en-GB" sz="1200" i="0" u="none" strike="noStrike" kern="1200" cap="none" spc="0" normalizeH="0" baseline="0" noProof="0" dirty="0" err="1">
                <a:ln>
                  <a:noFill/>
                </a:ln>
                <a:effectLst/>
                <a:uLnTx/>
                <a:uFillTx/>
                <a:latin typeface="Calibri"/>
                <a:ea typeface="+mn-ea"/>
                <a:cs typeface="+mn-cs"/>
                <a:hlinkClick r:id="rId11"/>
              </a:rPr>
              <a:t>Inteligence</a:t>
            </a:r>
            <a:endParaRPr kumimoji="0" lang="en-GB" sz="1200" i="0" u="none" strike="noStrike" kern="1200" cap="none" spc="0" normalizeH="0" baseline="0" noProof="0" dirty="0">
              <a:ln>
                <a:noFill/>
              </a:ln>
              <a:effectLst/>
              <a:uLnTx/>
              <a:uFillTx/>
              <a:latin typeface="Calibri"/>
              <a:ea typeface="+mn-ea"/>
              <a:cs typeface="+mn-cs"/>
            </a:endParaRPr>
          </a:p>
          <a:p>
            <a:r>
              <a:rPr lang="en-GB" sz="1200" dirty="0">
                <a:ea typeface="Trebuchet MS" panose="020B0603020202020204" pitchFamily="34" charset="0"/>
                <a:cs typeface="Times New Roman" panose="02020603050405020304" pitchFamily="18" charset="0"/>
                <a:hlinkClick r:id="rId12"/>
              </a:rPr>
              <a:t>North Somerset Employment and Skills Strategy</a:t>
            </a:r>
            <a:endParaRPr lang="en-GB" sz="1200" dirty="0">
              <a:ea typeface="Trebuchet MS" panose="020B060302020202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6675</TotalTime>
  <Words>1944</Words>
  <Application>Microsoft Office PowerPoint</Application>
  <PresentationFormat>Custom</PresentationFormat>
  <Paragraphs>210</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Trebuchet MS</vt:lpstr>
      <vt:lpstr>Helvetica</vt:lpstr>
      <vt:lpstr>Rubik One Bold Italics</vt:lpstr>
      <vt:lpstr>Arial</vt:lpstr>
      <vt:lpstr>Symbol</vt:lpstr>
      <vt:lpstr>Calibri</vt:lpstr>
      <vt:lpstr>Source Sans Pro</vt:lpstr>
      <vt:lpstr>Aptos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and White Modern Elementary Newsletter</dc:title>
  <dc:creator>Micky POWER</dc:creator>
  <cp:lastModifiedBy>Lisa Gardiner -Staff</cp:lastModifiedBy>
  <cp:revision>346</cp:revision>
  <dcterms:created xsi:type="dcterms:W3CDTF">2006-08-16T00:00:00Z</dcterms:created>
  <dcterms:modified xsi:type="dcterms:W3CDTF">2024-02-02T14:44:59Z</dcterms:modified>
  <dc:identifier>DAErZVRlXUc</dc:identifier>
</cp:coreProperties>
</file>